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15" r:id="rId3"/>
    <p:sldId id="316" r:id="rId4"/>
    <p:sldId id="317" r:id="rId5"/>
    <p:sldId id="318" r:id="rId6"/>
    <p:sldId id="319" r:id="rId7"/>
    <p:sldId id="321" r:id="rId8"/>
    <p:sldId id="320" r:id="rId9"/>
    <p:sldId id="322" r:id="rId10"/>
    <p:sldId id="325" r:id="rId11"/>
    <p:sldId id="327" r:id="rId12"/>
    <p:sldId id="326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23" r:id="rId21"/>
    <p:sldId id="337" r:id="rId22"/>
    <p:sldId id="336" r:id="rId23"/>
    <p:sldId id="335" r:id="rId24"/>
    <p:sldId id="339" r:id="rId25"/>
    <p:sldId id="340" r:id="rId26"/>
    <p:sldId id="338" r:id="rId27"/>
    <p:sldId id="341" r:id="rId28"/>
    <p:sldId id="324" r:id="rId29"/>
    <p:sldId id="274" r:id="rId30"/>
    <p:sldId id="258" r:id="rId31"/>
    <p:sldId id="275" r:id="rId32"/>
    <p:sldId id="311" r:id="rId33"/>
    <p:sldId id="312" r:id="rId34"/>
    <p:sldId id="291" r:id="rId35"/>
    <p:sldId id="292" r:id="rId36"/>
    <p:sldId id="293" r:id="rId37"/>
    <p:sldId id="289" r:id="rId38"/>
    <p:sldId id="29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3" r:id="rId57"/>
    <p:sldId id="314" r:id="rId58"/>
    <p:sldId id="286" r:id="rId59"/>
    <p:sldId id="282" r:id="rId60"/>
    <p:sldId id="283" r:id="rId61"/>
    <p:sldId id="284" r:id="rId62"/>
    <p:sldId id="285" r:id="rId63"/>
    <p:sldId id="276" r:id="rId64"/>
    <p:sldId id="277" r:id="rId65"/>
    <p:sldId id="278" r:id="rId66"/>
    <p:sldId id="279" r:id="rId67"/>
    <p:sldId id="280" r:id="rId68"/>
    <p:sldId id="281" r:id="rId69"/>
    <p:sldId id="264" r:id="rId70"/>
    <p:sldId id="265" r:id="rId71"/>
    <p:sldId id="266" r:id="rId72"/>
    <p:sldId id="267" r:id="rId73"/>
    <p:sldId id="268" r:id="rId7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9424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1302" y="-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4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3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13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74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8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5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7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87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0888" y="724591"/>
            <a:ext cx="764711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1523999" y="727729"/>
            <a:ext cx="1107996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2816902" y="5032302"/>
            <a:ext cx="6858000" cy="862781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1524000" y="5970440"/>
            <a:ext cx="9144000" cy="415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1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資訊安全基礎實務課程                           </a:t>
            </a:r>
            <a:r>
              <a:rPr lang="en-US" altLang="zh-TW" dirty="0">
                <a:latin typeface="Adobe Gothic Std B" pitchFamily="34" charset="-128"/>
                <a:ea typeface="Adobe Gothic Std B" pitchFamily="34" charset="-128"/>
              </a:rPr>
              <a:t>A practical introduction to security</a:t>
            </a:r>
            <a:endParaRPr lang="zh-TW" altLang="en-US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212" y="1623384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/>
              <a:t>模組三</a:t>
            </a:r>
            <a:r>
              <a:rPr lang="en-US" altLang="zh-TW" sz="3200" b="1" dirty="0"/>
              <a:t>_</a:t>
            </a:r>
            <a:r>
              <a:rPr lang="zh-TW" altLang="en-US" sz="3200" b="1" dirty="0"/>
              <a:t>網路安全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194456" y="3022781"/>
            <a:ext cx="74804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/>
              <a:t>TCP/IP</a:t>
            </a:r>
            <a:r>
              <a:rPr lang="zh-TW" altLang="en-US" sz="6600" dirty="0" smtClean="0"/>
              <a:t>網路協定分析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596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028825" y="266700"/>
            <a:ext cx="76200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標頭長度 </a:t>
            </a:r>
            <a:r>
              <a:rPr lang="en-US" altLang="zh-TW" sz="1400" dirty="0"/>
              <a:t>(IHL)</a:t>
            </a:r>
            <a:r>
              <a:rPr lang="zh-TW" altLang="en-US" sz="1400" dirty="0"/>
              <a:t>。我們從 </a:t>
            </a:r>
            <a:r>
              <a:rPr lang="en-US" altLang="zh-TW" sz="1400" dirty="0"/>
              <a:t>IP </a:t>
            </a:r>
            <a:r>
              <a:rPr lang="zh-TW" altLang="en-US" sz="1400" dirty="0"/>
              <a:t>封包規格中看到前面的 </a:t>
            </a:r>
            <a:r>
              <a:rPr lang="en-US" altLang="zh-TW" sz="1400" dirty="0"/>
              <a:t>6 </a:t>
            </a:r>
            <a:r>
              <a:rPr lang="zh-TW" altLang="en-US" sz="1400" dirty="0"/>
              <a:t>行為 </a:t>
            </a:r>
            <a:r>
              <a:rPr lang="en-US" altLang="zh-TW" sz="1400" dirty="0"/>
              <a:t>header ﹐</a:t>
            </a:r>
            <a:r>
              <a:rPr lang="zh-TW" altLang="en-US" sz="1400" dirty="0"/>
              <a:t>如果 </a:t>
            </a:r>
            <a:r>
              <a:rPr lang="en-US" altLang="zh-TW" sz="1400" dirty="0"/>
              <a:t>Options </a:t>
            </a:r>
            <a:r>
              <a:rPr lang="zh-TW" altLang="en-US" sz="1400" dirty="0"/>
              <a:t>和 </a:t>
            </a:r>
            <a:r>
              <a:rPr lang="en-US" altLang="zh-TW" sz="1400" dirty="0"/>
              <a:t>Padding</a:t>
            </a:r>
            <a:r>
              <a:rPr lang="zh-TW" altLang="en-US" sz="1400" dirty="0"/>
              <a:t>沒有設定的話</a:t>
            </a:r>
            <a:r>
              <a:rPr lang="en-US" altLang="zh-TW" sz="1400" dirty="0"/>
              <a:t>﹐</a:t>
            </a:r>
            <a:r>
              <a:rPr lang="zh-TW" altLang="en-US" sz="1400" dirty="0"/>
              <a:t>也就只有</a:t>
            </a:r>
            <a:r>
              <a:rPr lang="en-US" altLang="zh-TW" sz="1400" dirty="0"/>
              <a:t>5 </a:t>
            </a:r>
            <a:r>
              <a:rPr lang="zh-TW" altLang="en-US" sz="1400" dirty="0"/>
              <a:t>行的長度</a:t>
            </a:r>
            <a:r>
              <a:rPr lang="en-US" altLang="zh-TW" sz="1400" dirty="0"/>
              <a:t>﹔</a:t>
            </a:r>
            <a:r>
              <a:rPr lang="zh-TW" altLang="en-US" sz="1400" dirty="0"/>
              <a:t>我們知道每行有 </a:t>
            </a:r>
            <a:r>
              <a:rPr lang="en-US" altLang="zh-TW" sz="1400" dirty="0"/>
              <a:t>32bit ﹐</a:t>
            </a:r>
            <a:r>
              <a:rPr lang="zh-TW" altLang="en-US" sz="1400" dirty="0"/>
              <a:t>也就是 </a:t>
            </a:r>
            <a:r>
              <a:rPr lang="en-US" altLang="zh-TW" sz="1400" dirty="0"/>
              <a:t>4byt e﹔</a:t>
            </a:r>
            <a:r>
              <a:rPr lang="zh-TW" altLang="en-US" sz="1400" dirty="0"/>
              <a:t>那麼， </a:t>
            </a:r>
            <a:r>
              <a:rPr lang="en-US" altLang="zh-TW" sz="1400" dirty="0"/>
              <a:t>5 </a:t>
            </a:r>
            <a:r>
              <a:rPr lang="zh-TW" altLang="en-US" sz="1400" dirty="0"/>
              <a:t>列就是 </a:t>
            </a:r>
            <a:r>
              <a:rPr lang="en-US" altLang="zh-TW" sz="1400" dirty="0"/>
              <a:t>20byte </a:t>
            </a:r>
            <a:r>
              <a:rPr lang="zh-TW" altLang="en-US" sz="1400" dirty="0"/>
              <a:t>了。</a:t>
            </a:r>
            <a:r>
              <a:rPr lang="en-US" altLang="zh-TW" sz="1400" dirty="0"/>
              <a:t>20 </a:t>
            </a:r>
            <a:r>
              <a:rPr lang="zh-TW" altLang="en-US" sz="1400" dirty="0"/>
              <a:t>這個數值換成 </a:t>
            </a:r>
            <a:r>
              <a:rPr lang="en-US" altLang="zh-TW" sz="1400" dirty="0"/>
              <a:t>16 </a:t>
            </a:r>
            <a:r>
              <a:rPr lang="zh-TW" altLang="en-US" sz="1400" dirty="0"/>
              <a:t>進位就成了 </a:t>
            </a:r>
            <a:r>
              <a:rPr lang="en-US" altLang="zh-TW" sz="1400" dirty="0"/>
              <a:t>0x14﹐</a:t>
            </a:r>
            <a:r>
              <a:rPr lang="zh-TW" altLang="en-US" sz="1400" dirty="0"/>
              <a:t>所以</a:t>
            </a:r>
            <a:r>
              <a:rPr lang="en-US" altLang="zh-TW" sz="1400" dirty="0"/>
              <a:t>﹐</a:t>
            </a:r>
            <a:r>
              <a:rPr lang="zh-TW" altLang="en-US" sz="1400" dirty="0"/>
              <a:t>當封包標頭長度為最短的時候</a:t>
            </a:r>
            <a:r>
              <a:rPr lang="en-US" altLang="zh-TW" sz="1400" dirty="0"/>
              <a:t>﹐</a:t>
            </a:r>
            <a:r>
              <a:rPr lang="zh-TW" altLang="en-US" sz="1400" dirty="0"/>
              <a:t>這裡數值會被換算為 </a:t>
            </a:r>
            <a:r>
              <a:rPr lang="en-US" altLang="zh-TW" sz="1400" dirty="0"/>
              <a:t>0x14 </a:t>
            </a:r>
            <a:r>
              <a:rPr lang="zh-TW" altLang="en-US" sz="1400" dirty="0"/>
              <a:t>。</a:t>
            </a:r>
            <a:endParaRPr lang="zh-TW" altLang="en-US" sz="1400" dirty="0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2819400" y="1047750"/>
            <a:ext cx="847725" cy="6477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691062" y="180975"/>
            <a:ext cx="2638425" cy="116955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服務類型 </a:t>
            </a:r>
            <a:r>
              <a:rPr lang="en-US" altLang="zh-TW" sz="1400" dirty="0"/>
              <a:t>(TOS)</a:t>
            </a:r>
            <a:r>
              <a:rPr lang="zh-TW" altLang="en-US" sz="1400" dirty="0"/>
              <a:t>。這裡指的是 </a:t>
            </a:r>
            <a:r>
              <a:rPr lang="en-US" altLang="zh-TW" sz="1400" dirty="0"/>
              <a:t>IP </a:t>
            </a:r>
            <a:r>
              <a:rPr lang="zh-TW" altLang="en-US" sz="1400" dirty="0"/>
              <a:t>封包在傳送過程中要求的服務類型</a:t>
            </a:r>
            <a:r>
              <a:rPr lang="en-US" altLang="zh-TW" sz="1400" dirty="0"/>
              <a:t>﹐</a:t>
            </a:r>
            <a:r>
              <a:rPr lang="zh-TW" altLang="en-US" sz="1400" dirty="0"/>
              <a:t>其中一共由 </a:t>
            </a:r>
            <a:r>
              <a:rPr lang="en-US" altLang="zh-TW" sz="1400" dirty="0"/>
              <a:t>8 </a:t>
            </a:r>
            <a:r>
              <a:rPr lang="zh-TW" altLang="en-US" sz="1400" dirty="0"/>
              <a:t>個 </a:t>
            </a:r>
            <a:r>
              <a:rPr lang="en-US" altLang="zh-TW" sz="1400" dirty="0"/>
              <a:t>bit </a:t>
            </a:r>
            <a:r>
              <a:rPr lang="zh-TW" altLang="en-US" sz="1400" dirty="0"/>
              <a:t>組成</a:t>
            </a:r>
            <a:r>
              <a:rPr lang="en-US" altLang="zh-TW" sz="1400" dirty="0"/>
              <a:t>﹐</a:t>
            </a:r>
            <a:r>
              <a:rPr lang="zh-TW" altLang="en-US" sz="1400" dirty="0"/>
              <a:t>每組 </a:t>
            </a:r>
            <a:r>
              <a:rPr lang="en-US" altLang="zh-TW" sz="1400" dirty="0"/>
              <a:t>bit </a:t>
            </a:r>
            <a:r>
              <a:rPr lang="zh-TW" altLang="en-US" sz="1400" dirty="0"/>
              <a:t>組合分別代表不同的意思</a:t>
            </a:r>
            <a:r>
              <a:rPr lang="en-US" altLang="zh-TW" sz="1400" dirty="0"/>
              <a:t>﹕</a:t>
            </a:r>
            <a:endParaRPr lang="zh-TW" altLang="en-US" sz="1400" dirty="0"/>
          </a:p>
        </p:txBody>
      </p:sp>
      <p:cxnSp>
        <p:nvCxnSpPr>
          <p:cNvPr id="5" name="肘形接點 4"/>
          <p:cNvCxnSpPr>
            <a:stCxn id="3" idx="1"/>
          </p:cNvCxnSpPr>
          <p:nvPr/>
        </p:nvCxnSpPr>
        <p:spPr>
          <a:xfrm rot="10800000" flipV="1">
            <a:off x="4105276" y="765750"/>
            <a:ext cx="585787" cy="102494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9"/>
              </p:ext>
            </p:extLst>
          </p:nvPr>
        </p:nvGraphicFramePr>
        <p:xfrm>
          <a:off x="962024" y="2790825"/>
          <a:ext cx="9163050" cy="25507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54350"/>
                <a:gridCol w="3054350"/>
                <a:gridCol w="3054350"/>
              </a:tblGrid>
              <a:tr h="7408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000.....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Routine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設定 </a:t>
                      </a:r>
                      <a:r>
                        <a:rPr lang="en-US" altLang="zh-TW" sz="1200"/>
                        <a:t>IP </a:t>
                      </a:r>
                      <a:r>
                        <a:rPr lang="zh-TW" altLang="en-US" sz="1200"/>
                        <a:t>順序</a:t>
                      </a:r>
                      <a:r>
                        <a:rPr lang="en-US" altLang="zh-TW" sz="1200"/>
                        <a:t>﹐</a:t>
                      </a:r>
                      <a:r>
                        <a:rPr lang="zh-TW" altLang="en-US" sz="1200"/>
                        <a:t>預設為 </a:t>
                      </a:r>
                      <a:r>
                        <a:rPr lang="en-US" altLang="zh-TW" sz="1200"/>
                        <a:t>0 ﹐</a:t>
                      </a:r>
                      <a:r>
                        <a:rPr lang="zh-TW" altLang="en-US" sz="1200"/>
                        <a:t>否則</a:t>
                      </a:r>
                      <a:r>
                        <a:rPr lang="en-US" altLang="zh-TW" sz="1200"/>
                        <a:t>﹐</a:t>
                      </a:r>
                      <a:r>
                        <a:rPr lang="zh-TW" altLang="en-US" sz="1200"/>
                        <a:t>數值越高越優先</a:t>
                      </a:r>
                    </a:p>
                  </a:txBody>
                  <a:tcPr anchor="ctr"/>
                </a:tc>
              </a:tr>
              <a:tr h="502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...0....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延遲要求</a:t>
                      </a:r>
                      <a:r>
                        <a:rPr lang="en-US" altLang="zh-TW" sz="1200"/>
                        <a:t>﹐ 0 </a:t>
                      </a:r>
                      <a:r>
                        <a:rPr lang="zh-TW" altLang="en-US" sz="1200"/>
                        <a:t>是正常值</a:t>
                      </a:r>
                      <a:r>
                        <a:rPr lang="en-US" altLang="zh-TW" sz="1200"/>
                        <a:t>﹐ 1 </a:t>
                      </a:r>
                      <a:r>
                        <a:rPr lang="zh-TW" altLang="en-US" sz="1200"/>
                        <a:t>為低要求</a:t>
                      </a:r>
                    </a:p>
                  </a:txBody>
                  <a:tcPr anchor="ctr"/>
                </a:tc>
              </a:tr>
              <a:tr h="502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....0...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Throughput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通訊量要求</a:t>
                      </a:r>
                      <a:r>
                        <a:rPr lang="en-US" altLang="zh-TW" sz="1200" dirty="0"/>
                        <a:t>﹐ 0 </a:t>
                      </a:r>
                      <a:r>
                        <a:rPr lang="zh-TW" altLang="en-US" sz="1200" dirty="0"/>
                        <a:t>為正常值</a:t>
                      </a:r>
                      <a:r>
                        <a:rPr lang="en-US" altLang="zh-TW" sz="1200" dirty="0"/>
                        <a:t>﹐ 1 </a:t>
                      </a:r>
                      <a:r>
                        <a:rPr lang="zh-TW" altLang="en-US" sz="1200" dirty="0"/>
                        <a:t>為高要求</a:t>
                      </a:r>
                    </a:p>
                  </a:txBody>
                  <a:tcPr anchor="ctr"/>
                </a:tc>
              </a:tr>
              <a:tr h="502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.....0..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Reliability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可靠性要求</a:t>
                      </a:r>
                      <a:r>
                        <a:rPr lang="en-US" altLang="zh-TW" sz="1200" dirty="0"/>
                        <a:t>﹐0 </a:t>
                      </a:r>
                      <a:r>
                        <a:rPr lang="zh-TW" altLang="en-US" sz="1200" dirty="0"/>
                        <a:t>為正常值</a:t>
                      </a:r>
                      <a:r>
                        <a:rPr lang="en-US" altLang="zh-TW" sz="1200" dirty="0"/>
                        <a:t>﹐ 1 </a:t>
                      </a:r>
                      <a:r>
                        <a:rPr lang="zh-TW" altLang="en-US" sz="1200" dirty="0"/>
                        <a:t>為高要求</a:t>
                      </a:r>
                    </a:p>
                  </a:txBody>
                  <a:tcPr anchor="ctr"/>
                </a:tc>
              </a:tr>
              <a:tr h="301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......00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未使用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3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7162800" y="276225"/>
            <a:ext cx="30861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封包總長 </a:t>
            </a:r>
            <a:r>
              <a:rPr lang="en-US" altLang="zh-TW" sz="1400" dirty="0"/>
              <a:t>(TL)</a:t>
            </a:r>
            <a:r>
              <a:rPr lang="zh-TW" altLang="en-US" sz="1400" dirty="0"/>
              <a:t>。通常以 </a:t>
            </a:r>
            <a:r>
              <a:rPr lang="en-US" altLang="zh-TW" sz="1400" dirty="0"/>
              <a:t>byte </a:t>
            </a:r>
            <a:r>
              <a:rPr lang="zh-TW" altLang="en-US" sz="1400" dirty="0"/>
              <a:t>做單位來表示該封包的總長度</a:t>
            </a:r>
            <a:r>
              <a:rPr lang="en-US" altLang="zh-TW" sz="1400" dirty="0"/>
              <a:t>﹐</a:t>
            </a:r>
            <a:r>
              <a:rPr lang="zh-TW" altLang="en-US" sz="1400" dirty="0"/>
              <a:t>此數值包括標頭和數據的總和。</a:t>
            </a:r>
            <a:endParaRPr lang="zh-TW" altLang="en-US" sz="1400" dirty="0"/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8705850" y="1014889"/>
            <a:ext cx="0" cy="88058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57250" y="5257562"/>
            <a:ext cx="30861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識別碼 </a:t>
            </a:r>
            <a:r>
              <a:rPr lang="en-US" altLang="zh-TW" sz="1400" dirty="0"/>
              <a:t>(ID)</a:t>
            </a:r>
            <a:r>
              <a:rPr lang="zh-TW" altLang="en-US" sz="1400" dirty="0"/>
              <a:t>。每一個</a:t>
            </a:r>
            <a:r>
              <a:rPr lang="en-US" altLang="zh-TW" sz="1400" dirty="0"/>
              <a:t>IP</a:t>
            </a:r>
            <a:r>
              <a:rPr lang="zh-TW" altLang="en-US" sz="1400" dirty="0"/>
              <a:t>封包都有一個 </a:t>
            </a:r>
            <a:r>
              <a:rPr lang="en-US" altLang="zh-TW" sz="1400" dirty="0"/>
              <a:t>16bit </a:t>
            </a:r>
            <a:r>
              <a:rPr lang="zh-TW" altLang="en-US" sz="1400" dirty="0"/>
              <a:t>的唯一識別碼。我們從 </a:t>
            </a:r>
            <a:r>
              <a:rPr lang="en-US" altLang="zh-TW" sz="1400" dirty="0"/>
              <a:t>OSI </a:t>
            </a:r>
            <a:r>
              <a:rPr lang="zh-TW" altLang="en-US" sz="1400" dirty="0"/>
              <a:t>和 </a:t>
            </a:r>
            <a:r>
              <a:rPr lang="en-US" altLang="zh-TW" sz="1400" dirty="0"/>
              <a:t>TCP/IP </a:t>
            </a:r>
            <a:r>
              <a:rPr lang="zh-TW" altLang="en-US" sz="1400" dirty="0"/>
              <a:t>的網路層級知識裡面知道</a:t>
            </a:r>
            <a:r>
              <a:rPr lang="en-US" altLang="zh-TW" sz="1400" dirty="0"/>
              <a:t>﹕</a:t>
            </a:r>
            <a:r>
              <a:rPr lang="zh-TW" altLang="en-US" sz="1400" dirty="0"/>
              <a:t>當程式產生的數據要通過網路傳送時</a:t>
            </a:r>
            <a:r>
              <a:rPr lang="en-US" altLang="zh-TW" sz="1400" dirty="0"/>
              <a:t>﹐</a:t>
            </a:r>
            <a:r>
              <a:rPr lang="zh-TW" altLang="en-US" sz="1400" dirty="0"/>
              <a:t>都會在傳送層被拆散成封包形式發送</a:t>
            </a:r>
            <a:r>
              <a:rPr lang="en-US" altLang="zh-TW" sz="1400" dirty="0"/>
              <a:t>﹐</a:t>
            </a:r>
            <a:r>
              <a:rPr lang="zh-TW" altLang="en-US" sz="1400" dirty="0"/>
              <a:t>當封包要進行重組的時候</a:t>
            </a:r>
            <a:r>
              <a:rPr lang="en-US" altLang="zh-TW" sz="1400" dirty="0"/>
              <a:t>﹐</a:t>
            </a:r>
            <a:r>
              <a:rPr lang="zh-TW" altLang="en-US" sz="1400" dirty="0"/>
              <a:t>這個 </a:t>
            </a:r>
            <a:r>
              <a:rPr lang="en-US" altLang="zh-TW" sz="1400" dirty="0"/>
              <a:t>ID </a:t>
            </a:r>
            <a:r>
              <a:rPr lang="zh-TW" altLang="en-US" sz="1400" dirty="0"/>
              <a:t>就是依據了。</a:t>
            </a:r>
            <a:endParaRPr lang="zh-TW" altLang="en-US" sz="1400" dirty="0"/>
          </a:p>
        </p:txBody>
      </p:sp>
      <p:cxnSp>
        <p:nvCxnSpPr>
          <p:cNvPr id="8" name="直線單箭頭接點 7"/>
          <p:cNvCxnSpPr>
            <a:stCxn id="7" idx="0"/>
          </p:cNvCxnSpPr>
          <p:nvPr/>
        </p:nvCxnSpPr>
        <p:spPr>
          <a:xfrm flipV="1">
            <a:off x="2400300" y="2514600"/>
            <a:ext cx="0" cy="27429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01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353050" y="257175"/>
            <a:ext cx="32385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旗標 </a:t>
            </a:r>
            <a:r>
              <a:rPr lang="en-US" altLang="zh-TW" sz="1400" dirty="0"/>
              <a:t>(FL)</a:t>
            </a:r>
            <a:r>
              <a:rPr lang="zh-TW" altLang="en-US" sz="1400" dirty="0"/>
              <a:t>。這是當封包在傳輸過程中進行最佳組合時使用的 </a:t>
            </a:r>
            <a:r>
              <a:rPr lang="en-US" altLang="zh-TW" sz="1400" dirty="0"/>
              <a:t>3 </a:t>
            </a:r>
            <a:r>
              <a:rPr lang="zh-TW" altLang="en-US" sz="1400" dirty="0"/>
              <a:t>個 </a:t>
            </a:r>
            <a:r>
              <a:rPr lang="en-US" altLang="zh-TW" sz="1400" dirty="0"/>
              <a:t>bit </a:t>
            </a:r>
            <a:r>
              <a:rPr lang="zh-TW" altLang="en-US" sz="1400" dirty="0"/>
              <a:t>的識別記號。請參考下表</a:t>
            </a:r>
            <a:r>
              <a:rPr lang="en-US" altLang="zh-TW" sz="1400" dirty="0"/>
              <a:t>﹕</a:t>
            </a:r>
            <a:endParaRPr lang="zh-TW" altLang="en-US" sz="1400" dirty="0"/>
          </a:p>
        </p:txBody>
      </p:sp>
      <p:cxnSp>
        <p:nvCxnSpPr>
          <p:cNvPr id="9" name="直線單箭頭接點 8"/>
          <p:cNvCxnSpPr>
            <a:stCxn id="4" idx="2"/>
          </p:cNvCxnSpPr>
          <p:nvPr/>
        </p:nvCxnSpPr>
        <p:spPr>
          <a:xfrm flipH="1">
            <a:off x="6372225" y="995839"/>
            <a:ext cx="600075" cy="1328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539831"/>
              </p:ext>
            </p:extLst>
          </p:nvPr>
        </p:nvGraphicFramePr>
        <p:xfrm>
          <a:off x="1155696" y="3028951"/>
          <a:ext cx="9312278" cy="21173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656139"/>
                <a:gridCol w="4656139"/>
              </a:tblGrid>
              <a:tr h="56383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dirty="0"/>
                        <a:t>000.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當此值為 </a:t>
                      </a:r>
                      <a:r>
                        <a:rPr lang="en-US" altLang="zh-TW" sz="1400"/>
                        <a:t>0 </a:t>
                      </a:r>
                      <a:r>
                        <a:rPr lang="zh-TW" altLang="en-US" sz="1400"/>
                        <a:t>的時候</a:t>
                      </a:r>
                      <a:r>
                        <a:rPr lang="en-US" altLang="zh-TW" sz="1400"/>
                        <a:t>﹐</a:t>
                      </a:r>
                      <a:r>
                        <a:rPr lang="zh-TW" altLang="en-US" sz="1400"/>
                        <a:t>表示目前未被使用。</a:t>
                      </a:r>
                    </a:p>
                  </a:txBody>
                  <a:tcPr anchor="ctr"/>
                </a:tc>
              </a:tr>
              <a:tr h="77673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/>
                        <a:t>.0..</a:t>
                      </a:r>
                      <a:endParaRPr lang="zh-TW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當此值為 </a:t>
                      </a:r>
                      <a:r>
                        <a:rPr lang="en-US" altLang="zh-TW" sz="1400"/>
                        <a:t>0 </a:t>
                      </a:r>
                      <a:r>
                        <a:rPr lang="zh-TW" altLang="en-US" sz="1400"/>
                        <a:t>的時候</a:t>
                      </a:r>
                      <a:r>
                        <a:rPr lang="en-US" altLang="zh-TW" sz="1400"/>
                        <a:t>﹐</a:t>
                      </a:r>
                      <a:r>
                        <a:rPr lang="zh-TW" altLang="en-US" sz="1400"/>
                        <a:t>表示封包可以被分割</a:t>
                      </a:r>
                      <a:r>
                        <a:rPr lang="en-US" altLang="zh-TW" sz="1400"/>
                        <a:t>﹐</a:t>
                      </a:r>
                      <a:r>
                        <a:rPr lang="zh-TW" altLang="en-US" sz="1400"/>
                        <a:t>若為 </a:t>
                      </a:r>
                      <a:r>
                        <a:rPr lang="en-US" altLang="zh-TW" sz="1400"/>
                        <a:t>1 </a:t>
                      </a:r>
                      <a:r>
                        <a:rPr lang="zh-TW" altLang="en-US" sz="1400"/>
                        <a:t>則不能被分割。</a:t>
                      </a:r>
                    </a:p>
                  </a:txBody>
                  <a:tcPr anchor="ctr"/>
                </a:tc>
              </a:tr>
              <a:tr h="77673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/>
                        <a:t>..0.</a:t>
                      </a:r>
                      <a:endParaRPr lang="zh-TW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當上一個值為 </a:t>
                      </a:r>
                      <a:r>
                        <a:rPr lang="en-US" altLang="zh-TW" sz="1400" dirty="0"/>
                        <a:t>0 </a:t>
                      </a:r>
                      <a:r>
                        <a:rPr lang="zh-TW" altLang="en-US" sz="1400" dirty="0"/>
                        <a:t>時</a:t>
                      </a:r>
                      <a:r>
                        <a:rPr lang="en-US" altLang="zh-TW" sz="1400" dirty="0"/>
                        <a:t>﹐</a:t>
                      </a:r>
                      <a:r>
                        <a:rPr lang="zh-TW" altLang="en-US" sz="1400" dirty="0"/>
                        <a:t>此值為 </a:t>
                      </a:r>
                      <a:r>
                        <a:rPr lang="en-US" altLang="zh-TW" sz="1400" dirty="0"/>
                        <a:t>0 </a:t>
                      </a:r>
                      <a:r>
                        <a:rPr lang="zh-TW" altLang="en-US" sz="1400" dirty="0"/>
                        <a:t>就示該封包是最後一個封包</a:t>
                      </a:r>
                      <a:r>
                        <a:rPr lang="en-US" altLang="zh-TW" sz="1400" dirty="0"/>
                        <a:t>﹐</a:t>
                      </a:r>
                      <a:r>
                        <a:rPr lang="zh-TW" altLang="en-US" sz="1400" dirty="0"/>
                        <a:t>如果為 </a:t>
                      </a:r>
                      <a:r>
                        <a:rPr lang="en-US" altLang="zh-TW" sz="1400" dirty="0"/>
                        <a:t>1 </a:t>
                      </a:r>
                      <a:r>
                        <a:rPr lang="zh-TW" altLang="en-US" sz="1400" dirty="0"/>
                        <a:t>則表示其後還有被分割的封包。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5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028949" y="3505200"/>
            <a:ext cx="5838825" cy="16004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分割定位 </a:t>
            </a:r>
            <a:r>
              <a:rPr lang="en-US" altLang="zh-TW" sz="1400" dirty="0">
                <a:solidFill>
                  <a:schemeClr val="bg1"/>
                </a:solidFill>
              </a:rPr>
              <a:t>(FO)</a:t>
            </a:r>
            <a:r>
              <a:rPr lang="zh-TW" altLang="en-US" sz="1400" dirty="0">
                <a:solidFill>
                  <a:schemeClr val="bg1"/>
                </a:solidFill>
              </a:rPr>
              <a:t>。當一個大封包在經過一些傳輸單位</a:t>
            </a:r>
            <a:r>
              <a:rPr lang="en-US" altLang="zh-TW" sz="1400" dirty="0">
                <a:solidFill>
                  <a:schemeClr val="bg1"/>
                </a:solidFill>
              </a:rPr>
              <a:t>(MTU)</a:t>
            </a:r>
            <a:r>
              <a:rPr lang="zh-TW" altLang="en-US" sz="1400" dirty="0">
                <a:solidFill>
                  <a:schemeClr val="bg1"/>
                </a:solidFill>
              </a:rPr>
              <a:t>較小的路徑時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會被被切割成碎片</a:t>
            </a:r>
            <a:r>
              <a:rPr lang="en-US" altLang="zh-TW" sz="1400" dirty="0">
                <a:solidFill>
                  <a:schemeClr val="bg1"/>
                </a:solidFill>
              </a:rPr>
              <a:t>(fragment) </a:t>
            </a:r>
            <a:r>
              <a:rPr lang="zh-TW" altLang="en-US" sz="1400" dirty="0">
                <a:solidFill>
                  <a:schemeClr val="bg1"/>
                </a:solidFill>
              </a:rPr>
              <a:t>再進行傳送</a:t>
            </a:r>
            <a:r>
              <a:rPr lang="en-US" altLang="zh-TW" sz="1400" dirty="0">
                <a:solidFill>
                  <a:schemeClr val="bg1"/>
                </a:solidFill>
              </a:rPr>
              <a:t>(</a:t>
            </a:r>
            <a:r>
              <a:rPr lang="zh-TW" altLang="en-US" sz="1400" dirty="0">
                <a:solidFill>
                  <a:schemeClr val="bg1"/>
                </a:solidFill>
              </a:rPr>
              <a:t>這個切割和傳送層的打包有所不同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它是由網路層決定的</a:t>
            </a:r>
            <a:r>
              <a:rPr lang="en-US" altLang="zh-TW" sz="1400" dirty="0">
                <a:solidFill>
                  <a:schemeClr val="bg1"/>
                </a:solidFill>
              </a:rPr>
              <a:t>)</a:t>
            </a:r>
            <a:r>
              <a:rPr lang="zh-TW" altLang="en-US" sz="1400" dirty="0">
                <a:solidFill>
                  <a:schemeClr val="bg1"/>
                </a:solidFill>
              </a:rPr>
              <a:t>。由於網路情況或其它因素影響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其抵達順序並不會和當初切割順序一至的。所以當封包進行切割的時候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會為各片段做好定位記錄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所以在重組的時候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就能夠依號入座了。如果封包沒有被切割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那麼 </a:t>
            </a:r>
            <a:r>
              <a:rPr lang="en-US" altLang="zh-TW" sz="1400" dirty="0">
                <a:solidFill>
                  <a:schemeClr val="bg1"/>
                </a:solidFill>
              </a:rPr>
              <a:t>FO </a:t>
            </a:r>
            <a:r>
              <a:rPr lang="zh-TW" altLang="en-US" sz="1400" dirty="0">
                <a:solidFill>
                  <a:schemeClr val="bg1"/>
                </a:solidFill>
              </a:rPr>
              <a:t>的值為“</a:t>
            </a:r>
            <a:r>
              <a:rPr lang="en-US" altLang="zh-TW" sz="1400" dirty="0">
                <a:solidFill>
                  <a:schemeClr val="bg1"/>
                </a:solidFill>
              </a:rPr>
              <a:t>0”</a:t>
            </a:r>
          </a:p>
          <a:p>
            <a:endParaRPr lang="zh-TW" altLang="en-US" sz="1400" dirty="0">
              <a:solidFill>
                <a:schemeClr val="bg1"/>
              </a:solidFill>
            </a:endParaRPr>
          </a:p>
        </p:txBody>
      </p:sp>
      <p:cxnSp>
        <p:nvCxnSpPr>
          <p:cNvPr id="9" name="直線單箭頭接點 8"/>
          <p:cNvCxnSpPr>
            <a:stCxn id="4" idx="0"/>
          </p:cNvCxnSpPr>
          <p:nvPr/>
        </p:nvCxnSpPr>
        <p:spPr>
          <a:xfrm flipV="1">
            <a:off x="5948362" y="2686050"/>
            <a:ext cx="862013" cy="8191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4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142998" y="3537287"/>
            <a:ext cx="8191502" cy="16004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存活時間 </a:t>
            </a:r>
            <a:r>
              <a:rPr lang="en-US" altLang="zh-TW" sz="1400" dirty="0">
                <a:solidFill>
                  <a:schemeClr val="bg1"/>
                </a:solidFill>
              </a:rPr>
              <a:t>(TTL)</a:t>
            </a:r>
            <a:r>
              <a:rPr lang="zh-TW" altLang="en-US" sz="1400" dirty="0">
                <a:solidFill>
                  <a:schemeClr val="bg1"/>
                </a:solidFill>
              </a:rPr>
              <a:t>。這個 </a:t>
            </a:r>
            <a:r>
              <a:rPr lang="en-US" altLang="zh-TW" sz="1400" dirty="0">
                <a:solidFill>
                  <a:schemeClr val="bg1"/>
                </a:solidFill>
              </a:rPr>
              <a:t>TTL </a:t>
            </a:r>
            <a:r>
              <a:rPr lang="zh-TW" altLang="en-US" sz="1400" dirty="0">
                <a:solidFill>
                  <a:schemeClr val="bg1"/>
                </a:solidFill>
              </a:rPr>
              <a:t>的概念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在許多網路協定中都會碰到。當一個封包被賦予 </a:t>
            </a:r>
            <a:r>
              <a:rPr lang="en-US" altLang="zh-TW" sz="1400" dirty="0">
                <a:solidFill>
                  <a:schemeClr val="bg1"/>
                </a:solidFill>
              </a:rPr>
              <a:t>TTL </a:t>
            </a:r>
            <a:r>
              <a:rPr lang="zh-TW" altLang="en-US" sz="1400" dirty="0">
                <a:solidFill>
                  <a:schemeClr val="bg1"/>
                </a:solidFill>
              </a:rPr>
              <a:t>值</a:t>
            </a:r>
            <a:r>
              <a:rPr lang="en-US" altLang="zh-TW" sz="1400" dirty="0">
                <a:solidFill>
                  <a:schemeClr val="bg1"/>
                </a:solidFill>
              </a:rPr>
              <a:t>(</a:t>
            </a:r>
            <a:r>
              <a:rPr lang="zh-TW" altLang="en-US" sz="1400" dirty="0">
                <a:solidFill>
                  <a:schemeClr val="bg1"/>
                </a:solidFill>
              </a:rPr>
              <a:t>以秒或跳站數目</a:t>
            </a:r>
            <a:r>
              <a:rPr lang="en-US" altLang="zh-TW" sz="1400" dirty="0">
                <a:solidFill>
                  <a:schemeClr val="bg1"/>
                </a:solidFill>
              </a:rPr>
              <a:t>(hop)</a:t>
            </a:r>
            <a:r>
              <a:rPr lang="zh-TW" altLang="en-US" sz="1400" dirty="0">
                <a:solidFill>
                  <a:schemeClr val="bg1"/>
                </a:solidFill>
              </a:rPr>
              <a:t>為單位</a:t>
            </a:r>
            <a:r>
              <a:rPr lang="en-US" altLang="zh-TW" sz="1400" dirty="0">
                <a:solidFill>
                  <a:schemeClr val="bg1"/>
                </a:solidFill>
              </a:rPr>
              <a:t>)﹐</a:t>
            </a:r>
            <a:r>
              <a:rPr lang="zh-TW" altLang="en-US" sz="1400" dirty="0">
                <a:solidFill>
                  <a:schemeClr val="bg1"/>
                </a:solidFill>
              </a:rPr>
              <a:t>之後就會進行倒數計時。在 </a:t>
            </a:r>
            <a:r>
              <a:rPr lang="en-US" altLang="zh-TW" sz="1400" dirty="0">
                <a:solidFill>
                  <a:schemeClr val="bg1"/>
                </a:solidFill>
              </a:rPr>
              <a:t>IP </a:t>
            </a:r>
            <a:r>
              <a:rPr lang="zh-TW" altLang="en-US" sz="1400" dirty="0">
                <a:solidFill>
                  <a:schemeClr val="bg1"/>
                </a:solidFill>
              </a:rPr>
              <a:t>協定中，</a:t>
            </a:r>
            <a:r>
              <a:rPr lang="en-US" altLang="zh-TW" sz="1400" dirty="0">
                <a:solidFill>
                  <a:schemeClr val="bg1"/>
                </a:solidFill>
              </a:rPr>
              <a:t>TTL </a:t>
            </a:r>
            <a:r>
              <a:rPr lang="zh-TW" altLang="en-US" sz="1400" dirty="0">
                <a:solidFill>
                  <a:schemeClr val="bg1"/>
                </a:solidFill>
              </a:rPr>
              <a:t>是以 </a:t>
            </a:r>
            <a:r>
              <a:rPr lang="en-US" altLang="zh-TW" sz="1400" dirty="0">
                <a:solidFill>
                  <a:schemeClr val="bg1"/>
                </a:solidFill>
              </a:rPr>
              <a:t>hop </a:t>
            </a:r>
            <a:r>
              <a:rPr lang="zh-TW" altLang="en-US" sz="1400" dirty="0">
                <a:solidFill>
                  <a:schemeClr val="bg1"/>
                </a:solidFill>
              </a:rPr>
              <a:t>為單位，每經過一個 </a:t>
            </a:r>
            <a:r>
              <a:rPr lang="en-US" altLang="zh-TW" sz="1400" dirty="0">
                <a:solidFill>
                  <a:schemeClr val="bg1"/>
                </a:solidFill>
              </a:rPr>
              <a:t>router </a:t>
            </a:r>
            <a:r>
              <a:rPr lang="zh-TW" altLang="en-US" sz="1400" dirty="0">
                <a:solidFill>
                  <a:schemeClr val="bg1"/>
                </a:solidFill>
              </a:rPr>
              <a:t>就減一</a:t>
            </a:r>
            <a:r>
              <a:rPr lang="en-US" altLang="zh-TW" sz="1400" dirty="0">
                <a:solidFill>
                  <a:schemeClr val="bg1"/>
                </a:solidFill>
              </a:rPr>
              <a:t>)﹐</a:t>
            </a:r>
            <a:r>
              <a:rPr lang="zh-TW" altLang="en-US" sz="1400" dirty="0">
                <a:solidFill>
                  <a:schemeClr val="bg1"/>
                </a:solidFill>
              </a:rPr>
              <a:t>如果封包 </a:t>
            </a:r>
            <a:r>
              <a:rPr lang="en-US" altLang="zh-TW" sz="1400" dirty="0">
                <a:solidFill>
                  <a:schemeClr val="bg1"/>
                </a:solidFill>
              </a:rPr>
              <a:t>TTL </a:t>
            </a:r>
            <a:r>
              <a:rPr lang="zh-TW" altLang="en-US" sz="1400" dirty="0">
                <a:solidFill>
                  <a:schemeClr val="bg1"/>
                </a:solidFill>
              </a:rPr>
              <a:t>值被降為 </a:t>
            </a:r>
            <a:r>
              <a:rPr lang="en-US" altLang="zh-TW" sz="1400" dirty="0">
                <a:solidFill>
                  <a:schemeClr val="bg1"/>
                </a:solidFill>
              </a:rPr>
              <a:t>0 </a:t>
            </a:r>
            <a:r>
              <a:rPr lang="zh-TW" altLang="en-US" sz="1400" dirty="0">
                <a:solidFill>
                  <a:schemeClr val="bg1"/>
                </a:solidFill>
              </a:rPr>
              <a:t>的時候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就會被丟棄。這樣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當封包在傳遞過程中由於某些原因而未能抵達目的地的時候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就可以避免其一直充斥在網路上面。有隻叫做 </a:t>
            </a:r>
            <a:r>
              <a:rPr lang="en-US" altLang="zh-TW" sz="1400" dirty="0" err="1">
                <a:solidFill>
                  <a:schemeClr val="bg1"/>
                </a:solidFill>
              </a:rPr>
              <a:t>traceroute</a:t>
            </a:r>
            <a:r>
              <a:rPr lang="en-US" altLang="zh-TW" sz="1400" dirty="0">
                <a:solidFill>
                  <a:schemeClr val="bg1"/>
                </a:solidFill>
              </a:rPr>
              <a:t> </a:t>
            </a:r>
            <a:r>
              <a:rPr lang="zh-TW" altLang="en-US" sz="1400" dirty="0">
                <a:solidFill>
                  <a:schemeClr val="bg1"/>
                </a:solidFill>
              </a:rPr>
              <a:t>的程式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就是一個上佳的 </a:t>
            </a:r>
            <a:r>
              <a:rPr lang="en-US" altLang="zh-TW" sz="1400" dirty="0">
                <a:solidFill>
                  <a:schemeClr val="bg1"/>
                </a:solidFill>
              </a:rPr>
              <a:t>TTL </a:t>
            </a:r>
            <a:r>
              <a:rPr lang="zh-TW" altLang="en-US" sz="1400" dirty="0">
                <a:solidFill>
                  <a:schemeClr val="bg1"/>
                </a:solidFill>
              </a:rPr>
              <a:t>利用實作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我們會在後面的章節裡面討論。</a:t>
            </a:r>
            <a:endParaRPr lang="zh-TW" altLang="en-US" sz="1400" dirty="0">
              <a:solidFill>
                <a:schemeClr val="bg1"/>
              </a:solidFill>
            </a:endParaRPr>
          </a:p>
          <a:p>
            <a:r>
              <a:rPr lang="zh-TW" altLang="en-US" sz="1400" dirty="0">
                <a:solidFill>
                  <a:schemeClr val="bg1"/>
                </a:solidFill>
              </a:rPr>
              <a:t/>
            </a:r>
            <a:br>
              <a:rPr lang="zh-TW" altLang="en-US" sz="1400" dirty="0">
                <a:solidFill>
                  <a:schemeClr val="bg1"/>
                </a:solidFill>
              </a:rPr>
            </a:br>
            <a:endParaRPr lang="zh-TW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3048000" y="3286125"/>
            <a:ext cx="847725" cy="251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723900" y="5314950"/>
            <a:ext cx="5067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協定</a:t>
            </a:r>
            <a:r>
              <a:rPr lang="en-US" altLang="zh-TW" dirty="0"/>
              <a:t>(PROT)</a:t>
            </a:r>
            <a:r>
              <a:rPr lang="zh-TW" altLang="en-US" dirty="0"/>
              <a:t>。這裡指的是該封包所使用的網路協定類型</a:t>
            </a:r>
            <a:r>
              <a:rPr lang="en-US" altLang="zh-TW" dirty="0"/>
              <a:t>﹐</a:t>
            </a:r>
            <a:r>
              <a:rPr lang="zh-TW" altLang="en-US" dirty="0"/>
              <a:t>例如</a:t>
            </a:r>
            <a:r>
              <a:rPr lang="en-US" altLang="zh-TW" dirty="0"/>
              <a:t>﹕ICMP </a:t>
            </a:r>
            <a:r>
              <a:rPr lang="zh-TW" altLang="en-US" dirty="0"/>
              <a:t>或 </a:t>
            </a:r>
            <a:r>
              <a:rPr lang="en-US" altLang="zh-TW" dirty="0"/>
              <a:t>TCP/UDP </a:t>
            </a:r>
            <a:r>
              <a:rPr lang="zh-TW" altLang="en-US" dirty="0"/>
              <a:t>等等。要注意的是</a:t>
            </a:r>
            <a:r>
              <a:rPr lang="en-US" altLang="zh-TW" dirty="0"/>
              <a:t>﹕</a:t>
            </a:r>
            <a:r>
              <a:rPr lang="zh-TW" altLang="en-US" dirty="0"/>
              <a:t>這裡使用的協定是網路層的協定</a:t>
            </a:r>
            <a:r>
              <a:rPr lang="en-US" altLang="zh-TW" dirty="0"/>
              <a:t>﹐</a:t>
            </a:r>
            <a:r>
              <a:rPr lang="zh-TW" altLang="en-US" dirty="0"/>
              <a:t>這和上層的程式協定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﹕FTP﹑HTTP 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/>
              <a:t>是不同的。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3" idx="0"/>
          </p:cNvCxnSpPr>
          <p:nvPr/>
        </p:nvCxnSpPr>
        <p:spPr>
          <a:xfrm flipV="1">
            <a:off x="3257550" y="3133725"/>
            <a:ext cx="314325" cy="21812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657975" y="5314950"/>
            <a:ext cx="46101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標頭檢驗值</a:t>
            </a:r>
            <a:r>
              <a:rPr lang="en-US" altLang="zh-TW" dirty="0"/>
              <a:t>(HC)</a:t>
            </a:r>
            <a:r>
              <a:rPr lang="zh-TW" altLang="en-US" dirty="0"/>
              <a:t>。這個數值主要用來檢錯用的</a:t>
            </a:r>
            <a:r>
              <a:rPr lang="en-US" altLang="zh-TW" dirty="0"/>
              <a:t>﹐</a:t>
            </a:r>
            <a:r>
              <a:rPr lang="zh-TW" altLang="en-US" dirty="0"/>
              <a:t>用以確保封包被正確無誤的接收到。當封包開始進行傳送後</a:t>
            </a:r>
            <a:r>
              <a:rPr lang="en-US" altLang="zh-TW" dirty="0"/>
              <a:t>﹐</a:t>
            </a:r>
            <a:r>
              <a:rPr lang="zh-TW" altLang="en-US" dirty="0"/>
              <a:t>接收端主機會利用這個檢驗值會來檢驗餘下的封包</a:t>
            </a:r>
            <a:r>
              <a:rPr lang="en-US" altLang="zh-TW" dirty="0"/>
              <a:t>﹐</a:t>
            </a:r>
            <a:r>
              <a:rPr lang="zh-TW" altLang="en-US" dirty="0"/>
              <a:t>如果一切看來無誤</a:t>
            </a:r>
            <a:r>
              <a:rPr lang="en-US" altLang="zh-TW" dirty="0"/>
              <a:t>﹐</a:t>
            </a:r>
            <a:r>
              <a:rPr lang="zh-TW" altLang="en-US" dirty="0"/>
              <a:t>就會發出確認信息</a:t>
            </a:r>
            <a:r>
              <a:rPr lang="en-US" altLang="zh-TW" dirty="0"/>
              <a:t>﹐</a:t>
            </a:r>
            <a:r>
              <a:rPr lang="zh-TW" altLang="en-US" dirty="0"/>
              <a:t>表示接收正常。</a:t>
            </a:r>
            <a:endParaRPr lang="zh-TW" altLang="en-US" dirty="0"/>
          </a:p>
        </p:txBody>
      </p:sp>
      <p:cxnSp>
        <p:nvCxnSpPr>
          <p:cNvPr id="8" name="直線單箭頭接點 7"/>
          <p:cNvCxnSpPr>
            <a:stCxn id="6" idx="0"/>
          </p:cNvCxnSpPr>
          <p:nvPr/>
        </p:nvCxnSpPr>
        <p:spPr>
          <a:xfrm flipV="1">
            <a:off x="8963025" y="3133725"/>
            <a:ext cx="485775" cy="21812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724150" y="5400675"/>
            <a:ext cx="67437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標頭檢驗值</a:t>
            </a:r>
            <a:r>
              <a:rPr lang="en-US" altLang="zh-TW" dirty="0"/>
              <a:t>(HC)</a:t>
            </a:r>
            <a:r>
              <a:rPr lang="zh-TW" altLang="en-US" dirty="0"/>
              <a:t>。這個數值主要用來檢錯用的</a:t>
            </a:r>
            <a:r>
              <a:rPr lang="en-US" altLang="zh-TW" dirty="0"/>
              <a:t>﹐</a:t>
            </a:r>
            <a:r>
              <a:rPr lang="zh-TW" altLang="en-US" dirty="0"/>
              <a:t>用以確保封包被正確無誤的接收到。當封包開始進行傳送後</a:t>
            </a:r>
            <a:r>
              <a:rPr lang="en-US" altLang="zh-TW" dirty="0"/>
              <a:t>﹐</a:t>
            </a:r>
            <a:r>
              <a:rPr lang="zh-TW" altLang="en-US" dirty="0"/>
              <a:t>接收端主機會利用這個檢驗值會來檢驗餘下的封包</a:t>
            </a:r>
            <a:r>
              <a:rPr lang="en-US" altLang="zh-TW" dirty="0"/>
              <a:t>﹐</a:t>
            </a:r>
            <a:r>
              <a:rPr lang="zh-TW" altLang="en-US" dirty="0"/>
              <a:t>如果一切看來無誤</a:t>
            </a:r>
            <a:r>
              <a:rPr lang="en-US" altLang="zh-TW" dirty="0"/>
              <a:t>﹐</a:t>
            </a:r>
            <a:r>
              <a:rPr lang="zh-TW" altLang="en-US" dirty="0"/>
              <a:t>就會發出確認信息</a:t>
            </a:r>
            <a:r>
              <a:rPr lang="en-US" altLang="zh-TW" dirty="0"/>
              <a:t>﹐</a:t>
            </a:r>
            <a:r>
              <a:rPr lang="zh-TW" altLang="en-US" dirty="0"/>
              <a:t>表示接收正常。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242" idx="2"/>
          </p:cNvCxnSpPr>
          <p:nvPr/>
        </p:nvCxnSpPr>
        <p:spPr>
          <a:xfrm flipV="1">
            <a:off x="5730383" y="3067050"/>
            <a:ext cx="365617" cy="230504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857374" y="1457325"/>
            <a:ext cx="7381875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Source IP </a:t>
            </a:r>
            <a:r>
              <a:rPr lang="en-US" altLang="zh-TW" b="1" dirty="0" smtClean="0">
                <a:solidFill>
                  <a:schemeClr val="bg1"/>
                </a:solidFill>
              </a:rPr>
              <a:t>Address:</a:t>
            </a:r>
            <a:r>
              <a:rPr lang="zh-TW" altLang="en-US" dirty="0" smtClean="0">
                <a:solidFill>
                  <a:schemeClr val="bg1"/>
                </a:solidFill>
              </a:rPr>
              <a:t>來源</a:t>
            </a:r>
            <a:r>
              <a:rPr lang="zh-TW" altLang="en-US" dirty="0">
                <a:solidFill>
                  <a:schemeClr val="bg1"/>
                </a:solidFill>
              </a:rPr>
              <a:t>位址</a:t>
            </a:r>
            <a:r>
              <a:rPr lang="en-US" altLang="zh-TW" dirty="0">
                <a:solidFill>
                  <a:schemeClr val="bg1"/>
                </a:solidFill>
              </a:rPr>
              <a:t>(SA)</a:t>
            </a:r>
            <a:r>
              <a:rPr lang="zh-TW" altLang="en-US" dirty="0">
                <a:solidFill>
                  <a:schemeClr val="bg1"/>
                </a:solidFill>
              </a:rPr>
              <a:t>。相信這個不用多解釋了</a:t>
            </a:r>
            <a:r>
              <a:rPr lang="en-US" altLang="zh-TW" dirty="0">
                <a:solidFill>
                  <a:schemeClr val="bg1"/>
                </a:solidFill>
              </a:rPr>
              <a:t>﹐</a:t>
            </a:r>
            <a:r>
              <a:rPr lang="zh-TW" altLang="en-US" dirty="0">
                <a:solidFill>
                  <a:schemeClr val="bg1"/>
                </a:solidFill>
              </a:rPr>
              <a:t>就是發送端的 </a:t>
            </a:r>
            <a:r>
              <a:rPr lang="en-US" altLang="zh-TW" dirty="0">
                <a:solidFill>
                  <a:schemeClr val="bg1"/>
                </a:solidFill>
              </a:rPr>
              <a:t>IP </a:t>
            </a:r>
            <a:r>
              <a:rPr lang="zh-TW" altLang="en-US" dirty="0">
                <a:solidFill>
                  <a:schemeClr val="bg1"/>
                </a:solidFill>
              </a:rPr>
              <a:t>位址是也</a:t>
            </a:r>
            <a:r>
              <a:rPr lang="en-US" altLang="zh-TW" dirty="0">
                <a:solidFill>
                  <a:schemeClr val="bg1"/>
                </a:solidFill>
              </a:rPr>
              <a:t>﹐</a:t>
            </a:r>
            <a:r>
              <a:rPr lang="zh-TW" altLang="en-US" dirty="0">
                <a:solidFill>
                  <a:schemeClr val="bg1"/>
                </a:solidFill>
              </a:rPr>
              <a:t>長度為 </a:t>
            </a:r>
            <a:r>
              <a:rPr lang="en-US" altLang="zh-TW" dirty="0">
                <a:solidFill>
                  <a:schemeClr val="bg1"/>
                </a:solidFill>
              </a:rPr>
              <a:t>32 bit</a:t>
            </a:r>
            <a:r>
              <a:rPr lang="zh-TW" altLang="en-US" dirty="0">
                <a:solidFill>
                  <a:schemeClr val="bg1"/>
                </a:solidFill>
              </a:rPr>
              <a:t>。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b="1" dirty="0">
                <a:solidFill>
                  <a:schemeClr val="bg1"/>
                </a:solidFill>
              </a:rPr>
              <a:t>Destination IP </a:t>
            </a:r>
            <a:r>
              <a:rPr lang="en-US" altLang="zh-TW" b="1" dirty="0" smtClean="0">
                <a:solidFill>
                  <a:schemeClr val="bg1"/>
                </a:solidFill>
              </a:rPr>
              <a:t>Address:</a:t>
            </a:r>
            <a:r>
              <a:rPr lang="zh-TW" altLang="en-US" dirty="0" smtClean="0">
                <a:solidFill>
                  <a:schemeClr val="bg1"/>
                </a:solidFill>
              </a:rPr>
              <a:t>目的</a:t>
            </a:r>
            <a:r>
              <a:rPr lang="zh-TW" altLang="en-US" dirty="0">
                <a:solidFill>
                  <a:schemeClr val="bg1"/>
                </a:solidFill>
              </a:rPr>
              <a:t>地位址</a:t>
            </a:r>
            <a:r>
              <a:rPr lang="en-US" altLang="zh-TW" dirty="0">
                <a:solidFill>
                  <a:schemeClr val="bg1"/>
                </a:solidFill>
              </a:rPr>
              <a:t>(SA)</a:t>
            </a:r>
            <a:r>
              <a:rPr lang="zh-TW" altLang="en-US" dirty="0">
                <a:solidFill>
                  <a:schemeClr val="bg1"/>
                </a:solidFill>
              </a:rPr>
              <a:t>。也就是接收端的 </a:t>
            </a:r>
            <a:r>
              <a:rPr lang="en-US" altLang="zh-TW" dirty="0">
                <a:solidFill>
                  <a:schemeClr val="bg1"/>
                </a:solidFill>
              </a:rPr>
              <a:t>IP </a:t>
            </a:r>
            <a:r>
              <a:rPr lang="zh-TW" altLang="en-US" dirty="0">
                <a:solidFill>
                  <a:schemeClr val="bg1"/>
                </a:solidFill>
              </a:rPr>
              <a:t>位址</a:t>
            </a:r>
            <a:r>
              <a:rPr lang="en-US" altLang="zh-TW" dirty="0">
                <a:solidFill>
                  <a:schemeClr val="bg1"/>
                </a:solidFill>
              </a:rPr>
              <a:t>﹐</a:t>
            </a:r>
            <a:r>
              <a:rPr lang="zh-TW" altLang="en-US" dirty="0">
                <a:solidFill>
                  <a:schemeClr val="bg1"/>
                </a:solidFill>
              </a:rPr>
              <a:t>長度為 </a:t>
            </a:r>
            <a:r>
              <a:rPr lang="en-US" altLang="zh-TW" dirty="0">
                <a:solidFill>
                  <a:schemeClr val="bg1"/>
                </a:solidFill>
              </a:rPr>
              <a:t>32 bit</a:t>
            </a:r>
            <a:r>
              <a:rPr lang="zh-TW" altLang="en-US" dirty="0">
                <a:solidFill>
                  <a:schemeClr val="bg1"/>
                </a:solidFill>
              </a:rPr>
              <a:t>。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b="1" dirty="0">
                <a:solidFill>
                  <a:schemeClr val="bg1"/>
                </a:solidFill>
              </a:rPr>
              <a:t>Options &amp; </a:t>
            </a:r>
            <a:r>
              <a:rPr lang="en-US" altLang="zh-TW" b="1" dirty="0" smtClean="0">
                <a:solidFill>
                  <a:schemeClr val="bg1"/>
                </a:solidFill>
              </a:rPr>
              <a:t>Padding:</a:t>
            </a:r>
            <a:r>
              <a:rPr lang="zh-TW" altLang="en-US" dirty="0" smtClean="0">
                <a:solidFill>
                  <a:schemeClr val="bg1"/>
                </a:solidFill>
              </a:rPr>
              <a:t>這兩</a:t>
            </a:r>
            <a:r>
              <a:rPr lang="zh-TW" altLang="en-US" dirty="0">
                <a:solidFill>
                  <a:schemeClr val="bg1"/>
                </a:solidFill>
              </a:rPr>
              <a:t>個選項甚少使用</a:t>
            </a:r>
            <a:r>
              <a:rPr lang="en-US" altLang="zh-TW" dirty="0">
                <a:solidFill>
                  <a:schemeClr val="bg1"/>
                </a:solidFill>
              </a:rPr>
              <a:t>﹐</a:t>
            </a:r>
            <a:r>
              <a:rPr lang="zh-TW" altLang="en-US" dirty="0">
                <a:solidFill>
                  <a:schemeClr val="bg1"/>
                </a:solidFill>
              </a:rPr>
              <a:t>只有某些特殊的封包需要特定的控制</a:t>
            </a:r>
            <a:r>
              <a:rPr lang="en-US" altLang="zh-TW" dirty="0">
                <a:solidFill>
                  <a:schemeClr val="bg1"/>
                </a:solidFill>
              </a:rPr>
              <a:t>﹐</a:t>
            </a:r>
            <a:r>
              <a:rPr lang="zh-TW" altLang="en-US" dirty="0">
                <a:solidFill>
                  <a:schemeClr val="bg1"/>
                </a:solidFill>
              </a:rPr>
              <a:t>才會利用到。這裡也不作細表啦。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1924050" y="3086100"/>
            <a:ext cx="0" cy="19526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009775" y="3086100"/>
            <a:ext cx="0" cy="14001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2124075" y="3086100"/>
            <a:ext cx="28575" cy="8477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6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419474" y="895350"/>
            <a:ext cx="581977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這就是前述 </a:t>
            </a:r>
            <a:r>
              <a:rPr lang="en-US" altLang="zh-TW" sz="1400" dirty="0"/>
              <a:t>Socket Pair </a:t>
            </a:r>
            <a:r>
              <a:rPr lang="zh-TW" altLang="en-US" sz="1400" dirty="0"/>
              <a:t>中的兩個元素了</a:t>
            </a:r>
            <a:endParaRPr lang="zh-TW" altLang="en-US" sz="1400" dirty="0"/>
          </a:p>
        </p:txBody>
      </p:sp>
      <p:cxnSp>
        <p:nvCxnSpPr>
          <p:cNvPr id="5" name="肘形接點 4"/>
          <p:cNvCxnSpPr>
            <a:stCxn id="3" idx="1"/>
          </p:cNvCxnSpPr>
          <p:nvPr/>
        </p:nvCxnSpPr>
        <p:spPr>
          <a:xfrm rot="10800000" flipV="1">
            <a:off x="2743200" y="1049238"/>
            <a:ext cx="676274" cy="215116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接點 6"/>
          <p:cNvCxnSpPr>
            <a:stCxn id="3" idx="3"/>
          </p:cNvCxnSpPr>
          <p:nvPr/>
        </p:nvCxnSpPr>
        <p:spPr>
          <a:xfrm>
            <a:off x="9239249" y="1049239"/>
            <a:ext cx="352426" cy="215116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632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Lab1:Google IP =?</a:t>
            </a:r>
          </a:p>
          <a:p>
            <a:r>
              <a:rPr lang="en-US" altLang="zh-TW" dirty="0" smtClean="0"/>
              <a:t>LAB2:DNS server IP==?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687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162172" y="477738"/>
            <a:ext cx="581977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封包序號。當資料要從一台主機傳送去另一台主機的時候</a:t>
            </a:r>
            <a:r>
              <a:rPr lang="en-US" altLang="zh-TW" sz="1400" dirty="0"/>
              <a:t>﹐</a:t>
            </a:r>
            <a:r>
              <a:rPr lang="zh-TW" altLang="en-US" sz="1400" dirty="0"/>
              <a:t>發送端會為封包建立起一個起始序號</a:t>
            </a:r>
            <a:r>
              <a:rPr lang="en-US" altLang="zh-TW" sz="1400" dirty="0"/>
              <a:t>﹐</a:t>
            </a:r>
            <a:r>
              <a:rPr lang="zh-TW" altLang="en-US" sz="1400" dirty="0"/>
              <a:t>然後按照所傳送的資料長度</a:t>
            </a:r>
            <a:r>
              <a:rPr lang="en-US" altLang="zh-TW" sz="1400" dirty="0"/>
              <a:t>(</a:t>
            </a:r>
            <a:r>
              <a:rPr lang="zh-TW" altLang="en-US" sz="1400" dirty="0"/>
              <a:t>位元組數值</a:t>
            </a:r>
            <a:r>
              <a:rPr lang="en-US" altLang="zh-TW" sz="1400" dirty="0"/>
              <a:t>)﹐</a:t>
            </a:r>
            <a:r>
              <a:rPr lang="zh-TW" altLang="en-US" sz="1400" dirty="0"/>
              <a:t>依次的遞增上去</a:t>
            </a:r>
            <a:r>
              <a:rPr lang="en-US" altLang="zh-TW" sz="1400" dirty="0"/>
              <a:t>﹔</a:t>
            </a:r>
            <a:r>
              <a:rPr lang="zh-TW" altLang="en-US" sz="1400" dirty="0"/>
              <a:t>根據此一原理，我們可使用遞增之後的值來作為下一個封包的序號。</a:t>
            </a:r>
            <a:endParaRPr lang="zh-TW" altLang="en-US" sz="1400" dirty="0"/>
          </a:p>
        </p:txBody>
      </p:sp>
      <p:cxnSp>
        <p:nvCxnSpPr>
          <p:cNvPr id="5" name="肘形接點 4"/>
          <p:cNvCxnSpPr>
            <a:stCxn id="3" idx="1"/>
          </p:cNvCxnSpPr>
          <p:nvPr/>
        </p:nvCxnSpPr>
        <p:spPr>
          <a:xfrm rot="10800000" flipH="1" flipV="1">
            <a:off x="2162171" y="954792"/>
            <a:ext cx="247653" cy="2893308"/>
          </a:xfrm>
          <a:prstGeom prst="bentConnector4">
            <a:avLst>
              <a:gd name="adj1" fmla="val -92307"/>
              <a:gd name="adj2" fmla="val 5824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02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828925" y="371475"/>
            <a:ext cx="7239000" cy="16004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回應序號。當接收端接收到 </a:t>
            </a:r>
            <a:r>
              <a:rPr lang="en-US" altLang="zh-TW" sz="1400" dirty="0">
                <a:solidFill>
                  <a:schemeClr val="bg1"/>
                </a:solidFill>
              </a:rPr>
              <a:t>TCP </a:t>
            </a:r>
            <a:r>
              <a:rPr lang="zh-TW" altLang="en-US" sz="1400" dirty="0">
                <a:solidFill>
                  <a:schemeClr val="bg1"/>
                </a:solidFill>
              </a:rPr>
              <a:t>封包並通過檢驗確認之後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會依照發送序號、再加上資料長度產生一個回應序號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附在下一個回應封包送回給對方</a:t>
            </a:r>
            <a:r>
              <a:rPr lang="en-US" altLang="zh-TW" sz="1400" dirty="0">
                <a:solidFill>
                  <a:schemeClr val="bg1"/>
                </a:solidFill>
              </a:rPr>
              <a:t>(</a:t>
            </a:r>
            <a:r>
              <a:rPr lang="zh-TW" altLang="en-US" sz="1400" dirty="0">
                <a:solidFill>
                  <a:schemeClr val="bg1"/>
                </a:solidFill>
              </a:rPr>
              <a:t>無需額外的送出專門的確認封包</a:t>
            </a:r>
            <a:r>
              <a:rPr lang="en-US" altLang="zh-TW" sz="1400" dirty="0">
                <a:solidFill>
                  <a:schemeClr val="bg1"/>
                </a:solidFill>
              </a:rPr>
              <a:t>)﹐</a:t>
            </a:r>
            <a:r>
              <a:rPr lang="zh-TW" altLang="en-US" sz="1400" dirty="0">
                <a:solidFill>
                  <a:schemeClr val="bg1"/>
                </a:solidFill>
              </a:rPr>
              <a:t>這樣接收端就知道剛才的封包已經被成功接收到了。</a:t>
            </a:r>
          </a:p>
          <a:p>
            <a:r>
              <a:rPr lang="zh-TW" altLang="en-US" sz="1400" dirty="0">
                <a:solidFill>
                  <a:schemeClr val="bg1"/>
                </a:solidFill>
              </a:rPr>
              <a:t>假如基於網路狀況或其它原因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當封包的計時器達到期限時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接收端還沒接收到回應序號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就會認為該封包丟失了並加以重送。但如果剛好重發封包之後才接收到回應呢</a:t>
            </a:r>
            <a:r>
              <a:rPr lang="en-US" altLang="zh-TW" sz="1400" dirty="0">
                <a:solidFill>
                  <a:schemeClr val="bg1"/>
                </a:solidFill>
              </a:rPr>
              <a:t>﹖</a:t>
            </a:r>
            <a:r>
              <a:rPr lang="zh-TW" altLang="en-US" sz="1400" dirty="0">
                <a:solidFill>
                  <a:schemeClr val="bg1"/>
                </a:solidFill>
              </a:rPr>
              <a:t>這時候接收端就會根據序號來判斷該封包是否被重複發送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如果是的話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很簡單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將之丟棄不做任何處理就是了。</a:t>
            </a:r>
          </a:p>
        </p:txBody>
      </p:sp>
      <p:cxnSp>
        <p:nvCxnSpPr>
          <p:cNvPr id="7" name="肘形接點 6"/>
          <p:cNvCxnSpPr>
            <a:stCxn id="3" idx="1"/>
          </p:cNvCxnSpPr>
          <p:nvPr/>
        </p:nvCxnSpPr>
        <p:spPr>
          <a:xfrm rot="10800000" flipV="1">
            <a:off x="2419351" y="1171693"/>
            <a:ext cx="409575" cy="312408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186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152649" y="647700"/>
            <a:ext cx="581977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這是用來記錄表頭長度用的</a:t>
            </a:r>
            <a:r>
              <a:rPr lang="en-US" altLang="zh-TW" sz="1400" dirty="0"/>
              <a:t>﹐</a:t>
            </a:r>
            <a:r>
              <a:rPr lang="zh-TW" altLang="en-US" sz="1400" dirty="0"/>
              <a:t>和 </a:t>
            </a:r>
            <a:r>
              <a:rPr lang="en-US" altLang="zh-TW" sz="1400" dirty="0"/>
              <a:t>IP </a:t>
            </a:r>
            <a:r>
              <a:rPr lang="zh-TW" altLang="en-US" sz="1400" dirty="0"/>
              <a:t>封包的 </a:t>
            </a:r>
            <a:r>
              <a:rPr lang="en-US" altLang="zh-TW" sz="1400" dirty="0"/>
              <a:t>IHL </a:t>
            </a:r>
            <a:r>
              <a:rPr lang="zh-TW" altLang="en-US" sz="1400" dirty="0"/>
              <a:t>差不多</a:t>
            </a:r>
            <a:r>
              <a:rPr lang="en-US" altLang="zh-TW" sz="1400" dirty="0"/>
              <a:t>﹕</a:t>
            </a:r>
            <a:r>
              <a:rPr lang="zh-TW" altLang="en-US" sz="1400" dirty="0"/>
              <a:t>如果 </a:t>
            </a:r>
            <a:r>
              <a:rPr lang="en-US" altLang="zh-TW" sz="1400" dirty="0"/>
              <a:t>options </a:t>
            </a:r>
            <a:r>
              <a:rPr lang="zh-TW" altLang="en-US" sz="1400" dirty="0"/>
              <a:t>沒設定的話</a:t>
            </a:r>
            <a:r>
              <a:rPr lang="en-US" altLang="zh-TW" sz="1400" dirty="0"/>
              <a:t>﹐</a:t>
            </a:r>
            <a:r>
              <a:rPr lang="zh-TW" altLang="en-US" sz="1400" dirty="0"/>
              <a:t>其長度就是 </a:t>
            </a:r>
            <a:r>
              <a:rPr lang="en-US" altLang="zh-TW" sz="1400" dirty="0"/>
              <a:t>20 bytes ﹐</a:t>
            </a:r>
            <a:r>
              <a:rPr lang="zh-TW" altLang="en-US" sz="1400" dirty="0"/>
              <a:t>用十六進位表示就是 </a:t>
            </a:r>
            <a:r>
              <a:rPr lang="en-US" altLang="zh-TW" sz="1400" dirty="0"/>
              <a:t>0x14 </a:t>
            </a:r>
            <a:r>
              <a:rPr lang="zh-TW" altLang="en-US" sz="1400" dirty="0"/>
              <a:t>了</a:t>
            </a:r>
            <a:r>
              <a:rPr lang="en-US" altLang="zh-TW" sz="1400" dirty="0"/>
              <a:t>﹐</a:t>
            </a:r>
            <a:r>
              <a:rPr lang="zh-TW" altLang="en-US" sz="1400" dirty="0"/>
              <a:t>如果以 </a:t>
            </a:r>
            <a:r>
              <a:rPr lang="en-US" altLang="zh-TW" sz="1400" dirty="0"/>
              <a:t>double word </a:t>
            </a:r>
            <a:r>
              <a:rPr lang="zh-TW" altLang="en-US" sz="1400" dirty="0"/>
              <a:t>長度來表示</a:t>
            </a:r>
            <a:r>
              <a:rPr lang="en-US" altLang="zh-TW" sz="1400" dirty="0"/>
              <a:t>﹐</a:t>
            </a:r>
            <a:r>
              <a:rPr lang="zh-TW" altLang="en-US" sz="1400" dirty="0"/>
              <a:t>則為 </a:t>
            </a:r>
            <a:r>
              <a:rPr lang="en-US" altLang="zh-TW" sz="1400" dirty="0"/>
              <a:t>5 </a:t>
            </a:r>
            <a:r>
              <a:rPr lang="zh-TW" altLang="en-US" sz="1400" dirty="0"/>
              <a:t>。</a:t>
            </a:r>
            <a:endParaRPr lang="zh-TW" altLang="en-US" sz="1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705850" y="1017032"/>
            <a:ext cx="14382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這是保留區間</a:t>
            </a:r>
            <a:r>
              <a:rPr lang="en-US" altLang="zh-TW" sz="1400" dirty="0"/>
              <a:t>﹐</a:t>
            </a:r>
            <a:r>
              <a:rPr lang="zh-TW" altLang="en-US" sz="1400" dirty="0"/>
              <a:t>暫時還沒被使用。</a:t>
            </a:r>
            <a:endParaRPr lang="zh-TW" altLang="en-US" sz="1400" dirty="0"/>
          </a:p>
        </p:txBody>
      </p:sp>
      <p:cxnSp>
        <p:nvCxnSpPr>
          <p:cNvPr id="6" name="直線單箭頭接點 5"/>
          <p:cNvCxnSpPr>
            <a:stCxn id="3" idx="2"/>
          </p:cNvCxnSpPr>
          <p:nvPr/>
        </p:nvCxnSpPr>
        <p:spPr>
          <a:xfrm flipH="1">
            <a:off x="2705100" y="1386364"/>
            <a:ext cx="2357437" cy="33380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5" idx="2"/>
          </p:cNvCxnSpPr>
          <p:nvPr/>
        </p:nvCxnSpPr>
        <p:spPr>
          <a:xfrm flipH="1">
            <a:off x="4181475" y="1540252"/>
            <a:ext cx="5243513" cy="31841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31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771774" y="428624"/>
            <a:ext cx="6315076" cy="37548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Urgent </a:t>
            </a:r>
            <a:r>
              <a:rPr lang="en-US" altLang="zh-TW" sz="1400" dirty="0" smtClean="0">
                <a:solidFill>
                  <a:schemeClr val="bg1"/>
                </a:solidFill>
              </a:rPr>
              <a:t>data</a:t>
            </a:r>
          </a:p>
          <a:p>
            <a:r>
              <a:rPr lang="zh-TW" altLang="en-US" sz="1400" dirty="0" smtClean="0">
                <a:solidFill>
                  <a:schemeClr val="bg1"/>
                </a:solidFill>
              </a:rPr>
              <a:t>當 </a:t>
            </a:r>
            <a:r>
              <a:rPr lang="en-US" altLang="zh-TW" sz="1400" dirty="0">
                <a:solidFill>
                  <a:schemeClr val="bg1"/>
                </a:solidFill>
              </a:rPr>
              <a:t>URG </a:t>
            </a:r>
            <a:r>
              <a:rPr lang="zh-TW" altLang="en-US" sz="1400" dirty="0">
                <a:solidFill>
                  <a:schemeClr val="bg1"/>
                </a:solidFill>
              </a:rPr>
              <a:t>被設定為 </a:t>
            </a:r>
            <a:r>
              <a:rPr lang="en-US" altLang="zh-TW" sz="1400" dirty="0">
                <a:solidFill>
                  <a:schemeClr val="bg1"/>
                </a:solidFill>
              </a:rPr>
              <a:t>1 </a:t>
            </a:r>
            <a:r>
              <a:rPr lang="zh-TW" altLang="en-US" sz="1400" dirty="0">
                <a:solidFill>
                  <a:schemeClr val="bg1"/>
                </a:solidFill>
              </a:rPr>
              <a:t>的時候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就表示這是一個攜有緊急資料的封包，接收端需優先處理</a:t>
            </a:r>
            <a:r>
              <a:rPr lang="zh-TW" altLang="en-US" sz="1400" dirty="0" smtClean="0">
                <a:solidFill>
                  <a:schemeClr val="bg1"/>
                </a:solidFill>
              </a:rPr>
              <a:t>。</a:t>
            </a:r>
            <a:endParaRPr lang="en-US" altLang="zh-TW" sz="1400" dirty="0" smtClean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Acknowledge </a:t>
            </a:r>
            <a:r>
              <a:rPr lang="en-US" altLang="zh-TW" sz="1400" dirty="0">
                <a:solidFill>
                  <a:schemeClr val="bg1"/>
                </a:solidFill>
              </a:rPr>
              <a:t>field </a:t>
            </a:r>
            <a:r>
              <a:rPr lang="en-US" altLang="zh-TW" sz="1400" dirty="0" smtClean="0">
                <a:solidFill>
                  <a:schemeClr val="bg1"/>
                </a:solidFill>
              </a:rPr>
              <a:t>significant</a:t>
            </a:r>
          </a:p>
          <a:p>
            <a:r>
              <a:rPr lang="zh-TW" altLang="en-US" sz="1400" dirty="0" smtClean="0">
                <a:solidFill>
                  <a:schemeClr val="bg1"/>
                </a:solidFill>
              </a:rPr>
              <a:t>當 </a:t>
            </a:r>
            <a:r>
              <a:rPr lang="en-US" altLang="zh-TW" sz="1400" dirty="0">
                <a:solidFill>
                  <a:schemeClr val="bg1"/>
                </a:solidFill>
              </a:rPr>
              <a:t>ACK </a:t>
            </a:r>
            <a:r>
              <a:rPr lang="zh-TW" altLang="en-US" sz="1400" dirty="0">
                <a:solidFill>
                  <a:schemeClr val="bg1"/>
                </a:solidFill>
              </a:rPr>
              <a:t>為 </a:t>
            </a:r>
            <a:r>
              <a:rPr lang="en-US" altLang="zh-TW" sz="1400" dirty="0">
                <a:solidFill>
                  <a:schemeClr val="bg1"/>
                </a:solidFill>
              </a:rPr>
              <a:t>1 </a:t>
            </a:r>
            <a:r>
              <a:rPr lang="zh-TW" altLang="en-US" sz="1400" dirty="0">
                <a:solidFill>
                  <a:schemeClr val="bg1"/>
                </a:solidFill>
              </a:rPr>
              <a:t>的時候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表示此封包的 </a:t>
            </a:r>
            <a:r>
              <a:rPr lang="en-US" altLang="zh-TW" sz="1400" dirty="0">
                <a:solidFill>
                  <a:schemeClr val="bg1"/>
                </a:solidFill>
              </a:rPr>
              <a:t>Acknowledge Number </a:t>
            </a:r>
            <a:r>
              <a:rPr lang="zh-TW" altLang="en-US" sz="1400" dirty="0">
                <a:solidFill>
                  <a:schemeClr val="bg1"/>
                </a:solidFill>
              </a:rPr>
              <a:t>是有效的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也就是用來回應上一個封包。一般都會為 </a:t>
            </a:r>
            <a:r>
              <a:rPr lang="en-US" altLang="zh-TW" sz="1400" dirty="0">
                <a:solidFill>
                  <a:schemeClr val="bg1"/>
                </a:solidFill>
              </a:rPr>
              <a:t>1</a:t>
            </a:r>
            <a:r>
              <a:rPr lang="zh-TW" altLang="en-US" sz="1400" dirty="0">
                <a:solidFill>
                  <a:schemeClr val="bg1"/>
                </a:solidFill>
              </a:rPr>
              <a:t>。剛才介紹 </a:t>
            </a:r>
            <a:r>
              <a:rPr lang="en-US" altLang="zh-TW" sz="1400" dirty="0">
                <a:solidFill>
                  <a:schemeClr val="bg1"/>
                </a:solidFill>
              </a:rPr>
              <a:t>Sequence </a:t>
            </a:r>
            <a:r>
              <a:rPr lang="zh-TW" altLang="en-US" sz="1400" dirty="0">
                <a:solidFill>
                  <a:schemeClr val="bg1"/>
                </a:solidFill>
              </a:rPr>
              <a:t>和 </a:t>
            </a:r>
            <a:r>
              <a:rPr lang="en-US" altLang="zh-TW" sz="1400" dirty="0">
                <a:solidFill>
                  <a:schemeClr val="bg1"/>
                </a:solidFill>
              </a:rPr>
              <a:t>Acknowledge </a:t>
            </a:r>
            <a:r>
              <a:rPr lang="zh-TW" altLang="en-US" sz="1400" dirty="0">
                <a:solidFill>
                  <a:schemeClr val="bg1"/>
                </a:solidFill>
              </a:rPr>
              <a:t>的例子中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只有第一個封包沒有設</a:t>
            </a:r>
            <a:r>
              <a:rPr lang="zh-TW" altLang="en-US" sz="1400" dirty="0" smtClean="0">
                <a:solidFill>
                  <a:schemeClr val="bg1"/>
                </a:solidFill>
              </a:rPr>
              <a:t>。</a:t>
            </a:r>
            <a:endParaRPr lang="en-US" altLang="zh-TW" sz="1400" dirty="0" smtClean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Push function</a:t>
            </a:r>
          </a:p>
          <a:p>
            <a:r>
              <a:rPr lang="zh-TW" altLang="en-US" sz="1400" dirty="0" smtClean="0">
                <a:solidFill>
                  <a:schemeClr val="bg1"/>
                </a:solidFill>
              </a:rPr>
              <a:t>如果 </a:t>
            </a:r>
            <a:r>
              <a:rPr lang="en-US" altLang="zh-TW" sz="1400" dirty="0">
                <a:solidFill>
                  <a:schemeClr val="bg1"/>
                </a:solidFill>
              </a:rPr>
              <a:t>PSH </a:t>
            </a:r>
            <a:r>
              <a:rPr lang="zh-TW" altLang="en-US" sz="1400" dirty="0">
                <a:solidFill>
                  <a:schemeClr val="bg1"/>
                </a:solidFill>
              </a:rPr>
              <a:t>為 </a:t>
            </a:r>
            <a:r>
              <a:rPr lang="en-US" altLang="zh-TW" sz="1400" dirty="0">
                <a:solidFill>
                  <a:schemeClr val="bg1"/>
                </a:solidFill>
              </a:rPr>
              <a:t>1 </a:t>
            </a:r>
            <a:r>
              <a:rPr lang="zh-TW" altLang="en-US" sz="1400" dirty="0">
                <a:solidFill>
                  <a:schemeClr val="bg1"/>
                </a:solidFill>
              </a:rPr>
              <a:t>的時候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該封包連同傳送緩衝區的其它封包應立即進行傳送，而無需等待緩衝區滿了才送。接收端必須儘快將此資料交給程式處理</a:t>
            </a:r>
            <a:r>
              <a:rPr lang="zh-TW" altLang="en-US" sz="1400" dirty="0" smtClean="0">
                <a:solidFill>
                  <a:schemeClr val="bg1"/>
                </a:solidFill>
              </a:rPr>
              <a:t>。</a:t>
            </a:r>
            <a:endParaRPr lang="en-US" altLang="zh-TW" sz="1400" dirty="0" smtClean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Reset</a:t>
            </a:r>
          </a:p>
          <a:p>
            <a:r>
              <a:rPr lang="zh-TW" altLang="en-US" sz="1400" dirty="0" smtClean="0">
                <a:solidFill>
                  <a:schemeClr val="bg1"/>
                </a:solidFill>
              </a:rPr>
              <a:t>如果 </a:t>
            </a:r>
            <a:r>
              <a:rPr lang="en-US" altLang="zh-TW" sz="1400" dirty="0">
                <a:solidFill>
                  <a:schemeClr val="bg1"/>
                </a:solidFill>
              </a:rPr>
              <a:t>RST </a:t>
            </a:r>
            <a:r>
              <a:rPr lang="zh-TW" altLang="en-US" sz="1400" dirty="0">
                <a:solidFill>
                  <a:schemeClr val="bg1"/>
                </a:solidFill>
              </a:rPr>
              <a:t>為 </a:t>
            </a:r>
            <a:r>
              <a:rPr lang="en-US" altLang="zh-TW" sz="1400" dirty="0">
                <a:solidFill>
                  <a:schemeClr val="bg1"/>
                </a:solidFill>
              </a:rPr>
              <a:t>1 </a:t>
            </a:r>
            <a:r>
              <a:rPr lang="zh-TW" altLang="en-US" sz="1400" dirty="0">
                <a:solidFill>
                  <a:schemeClr val="bg1"/>
                </a:solidFill>
              </a:rPr>
              <a:t>的時候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連線會被馬上結束，而無需等待終止確認手續</a:t>
            </a:r>
            <a:r>
              <a:rPr lang="zh-TW" altLang="en-US" sz="1400" dirty="0" smtClean="0">
                <a:solidFill>
                  <a:schemeClr val="bg1"/>
                </a:solidFill>
              </a:rPr>
              <a:t>。</a:t>
            </a:r>
            <a:endParaRPr lang="en-US" altLang="zh-TW" sz="1400" dirty="0" smtClean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Synchronize </a:t>
            </a:r>
            <a:r>
              <a:rPr lang="en-US" altLang="zh-TW" sz="1400" dirty="0">
                <a:solidFill>
                  <a:schemeClr val="bg1"/>
                </a:solidFill>
              </a:rPr>
              <a:t>sequence </a:t>
            </a:r>
            <a:r>
              <a:rPr lang="en-US" altLang="zh-TW" sz="1400" dirty="0" smtClean="0">
                <a:solidFill>
                  <a:schemeClr val="bg1"/>
                </a:solidFill>
              </a:rPr>
              <a:t>number</a:t>
            </a:r>
          </a:p>
          <a:p>
            <a:r>
              <a:rPr lang="zh-TW" altLang="en-US" sz="1400" dirty="0" smtClean="0">
                <a:solidFill>
                  <a:schemeClr val="bg1"/>
                </a:solidFill>
              </a:rPr>
              <a:t>如果 </a:t>
            </a:r>
            <a:r>
              <a:rPr lang="en-US" altLang="zh-TW" sz="1400" dirty="0">
                <a:solidFill>
                  <a:schemeClr val="bg1"/>
                </a:solidFill>
              </a:rPr>
              <a:t>SYN </a:t>
            </a:r>
            <a:r>
              <a:rPr lang="zh-TW" altLang="en-US" sz="1400" dirty="0">
                <a:solidFill>
                  <a:schemeClr val="bg1"/>
                </a:solidFill>
              </a:rPr>
              <a:t>為 </a:t>
            </a:r>
            <a:r>
              <a:rPr lang="en-US" altLang="zh-TW" sz="1400" dirty="0">
                <a:solidFill>
                  <a:schemeClr val="bg1"/>
                </a:solidFill>
              </a:rPr>
              <a:t>1 </a:t>
            </a:r>
            <a:r>
              <a:rPr lang="zh-TW" altLang="en-US" sz="1400" dirty="0">
                <a:solidFill>
                  <a:schemeClr val="bg1"/>
                </a:solidFill>
              </a:rPr>
              <a:t>時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表示要求雙方進行同步處理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也就是要求建立連線</a:t>
            </a:r>
            <a:r>
              <a:rPr lang="zh-TW" altLang="en-US" sz="1400" dirty="0" smtClean="0">
                <a:solidFill>
                  <a:schemeClr val="bg1"/>
                </a:solidFill>
              </a:rPr>
              <a:t>。</a:t>
            </a:r>
            <a:endParaRPr lang="en-US" altLang="zh-TW" sz="1400" dirty="0" smtClean="0">
              <a:solidFill>
                <a:schemeClr val="bg1"/>
              </a:solidFill>
            </a:endParaRP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No </a:t>
            </a:r>
            <a:r>
              <a:rPr lang="en-US" altLang="zh-TW" sz="1400" dirty="0">
                <a:solidFill>
                  <a:schemeClr val="bg1"/>
                </a:solidFill>
              </a:rPr>
              <a:t>more data fro sender (Finish</a:t>
            </a:r>
            <a:r>
              <a:rPr lang="en-US" altLang="zh-TW" sz="1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zh-TW" altLang="en-US" sz="1400" dirty="0" smtClean="0">
                <a:solidFill>
                  <a:schemeClr val="bg1"/>
                </a:solidFill>
              </a:rPr>
              <a:t>如果</a:t>
            </a:r>
            <a:r>
              <a:rPr lang="zh-TW" altLang="en-US" sz="1400" dirty="0">
                <a:solidFill>
                  <a:schemeClr val="bg1"/>
                </a:solidFill>
              </a:rPr>
              <a:t>封包的 </a:t>
            </a:r>
            <a:r>
              <a:rPr lang="en-US" altLang="zh-TW" sz="1400" dirty="0">
                <a:solidFill>
                  <a:schemeClr val="bg1"/>
                </a:solidFill>
              </a:rPr>
              <a:t>FIN </a:t>
            </a:r>
            <a:r>
              <a:rPr lang="zh-TW" altLang="en-US" sz="1400" dirty="0">
                <a:solidFill>
                  <a:schemeClr val="bg1"/>
                </a:solidFill>
              </a:rPr>
              <a:t>為 </a:t>
            </a:r>
            <a:r>
              <a:rPr lang="en-US" altLang="zh-TW" sz="1400" dirty="0">
                <a:solidFill>
                  <a:schemeClr val="bg1"/>
                </a:solidFill>
              </a:rPr>
              <a:t>1 </a:t>
            </a:r>
            <a:r>
              <a:rPr lang="zh-TW" altLang="en-US" sz="1400" dirty="0">
                <a:solidFill>
                  <a:schemeClr val="bg1"/>
                </a:solidFill>
              </a:rPr>
              <a:t>的時候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就表示傳送結束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然後雙方發出結束回應</a:t>
            </a:r>
            <a:r>
              <a:rPr lang="en-US" altLang="zh-TW" sz="1400" dirty="0">
                <a:solidFill>
                  <a:schemeClr val="bg1"/>
                </a:solidFill>
              </a:rPr>
              <a:t>﹐</a:t>
            </a:r>
            <a:r>
              <a:rPr lang="zh-TW" altLang="en-US" sz="1400" dirty="0">
                <a:solidFill>
                  <a:schemeClr val="bg1"/>
                </a:solidFill>
              </a:rPr>
              <a:t>進而正式進入 </a:t>
            </a:r>
            <a:r>
              <a:rPr lang="en-US" altLang="zh-TW" sz="1400" dirty="0">
                <a:solidFill>
                  <a:schemeClr val="bg1"/>
                </a:solidFill>
              </a:rPr>
              <a:t>TCP </a:t>
            </a:r>
            <a:r>
              <a:rPr lang="zh-TW" altLang="en-US" sz="1400" dirty="0">
                <a:solidFill>
                  <a:schemeClr val="bg1"/>
                </a:solidFill>
              </a:rPr>
              <a:t>傳送的終止流程。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4467225" y="4410075"/>
            <a:ext cx="1866900" cy="7905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95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695822" y="573643"/>
            <a:ext cx="581977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這個就是我們在上前面介紹的“滑動視窗”了</a:t>
            </a:r>
            <a:r>
              <a:rPr lang="en-US" altLang="zh-TW" sz="1400" dirty="0"/>
              <a:t>﹐</a:t>
            </a:r>
            <a:r>
              <a:rPr lang="zh-TW" altLang="en-US" sz="1400" dirty="0"/>
              <a:t>在 </a:t>
            </a:r>
            <a:r>
              <a:rPr lang="en-US" altLang="zh-TW" sz="1400" dirty="0"/>
              <a:t>TCP </a:t>
            </a:r>
            <a:r>
              <a:rPr lang="zh-TW" altLang="en-US" sz="1400" dirty="0"/>
              <a:t>封包表頭的這個欄位</a:t>
            </a:r>
            <a:r>
              <a:rPr lang="en-US" altLang="zh-TW" sz="1400" dirty="0"/>
              <a:t>﹐</a:t>
            </a:r>
            <a:r>
              <a:rPr lang="zh-TW" altLang="en-US" sz="1400" dirty="0"/>
              <a:t>可得知對方目前的接收緩衝區大小</a:t>
            </a:r>
            <a:r>
              <a:rPr lang="en-US" altLang="zh-TW" sz="1400" dirty="0"/>
              <a:t>( bytes )</a:t>
            </a:r>
            <a:r>
              <a:rPr lang="zh-TW" altLang="en-US" sz="1400" dirty="0"/>
              <a:t>，從而決定下一個傳送 </a:t>
            </a:r>
            <a:r>
              <a:rPr lang="en-US" altLang="zh-TW" sz="1400" dirty="0"/>
              <a:t>Window </a:t>
            </a:r>
            <a:r>
              <a:rPr lang="zh-TW" altLang="en-US" sz="1400" dirty="0"/>
              <a:t>的大小。</a:t>
            </a:r>
            <a:endParaRPr lang="zh-TW" altLang="en-US" sz="1400" dirty="0"/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 flipH="1">
            <a:off x="7477125" y="1312307"/>
            <a:ext cx="128585" cy="35549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57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714624" y="495300"/>
            <a:ext cx="581977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當資料要傳送出去的時候</a:t>
            </a:r>
            <a:r>
              <a:rPr lang="en-US" altLang="zh-TW" sz="1400" dirty="0"/>
              <a:t>﹐</a:t>
            </a:r>
            <a:r>
              <a:rPr lang="zh-TW" altLang="en-US" sz="1400" dirty="0"/>
              <a:t>發送端會對資料進行一個校驗的動作</a:t>
            </a:r>
            <a:r>
              <a:rPr lang="en-US" altLang="zh-TW" sz="1400" dirty="0"/>
              <a:t>﹐</a:t>
            </a:r>
            <a:r>
              <a:rPr lang="zh-TW" altLang="en-US" sz="1400" dirty="0"/>
              <a:t>然後將校驗值填在這裡</a:t>
            </a:r>
            <a:r>
              <a:rPr lang="en-US" altLang="zh-TW" sz="1400" dirty="0"/>
              <a:t>﹔</a:t>
            </a:r>
            <a:r>
              <a:rPr lang="zh-TW" altLang="en-US" sz="1400" dirty="0"/>
              <a:t>當接收端收到封包之後</a:t>
            </a:r>
            <a:r>
              <a:rPr lang="en-US" altLang="zh-TW" sz="1400" dirty="0"/>
              <a:t>﹐</a:t>
            </a:r>
            <a:r>
              <a:rPr lang="zh-TW" altLang="en-US" sz="1400" dirty="0"/>
              <a:t>會再對資料進行校驗</a:t>
            </a:r>
            <a:r>
              <a:rPr lang="en-US" altLang="zh-TW" sz="1400" dirty="0"/>
              <a:t>﹐</a:t>
            </a:r>
            <a:r>
              <a:rPr lang="zh-TW" altLang="en-US" sz="1400" dirty="0"/>
              <a:t>再比對校驗值是否一致。若結果不一致則認為資料已損毀</a:t>
            </a:r>
            <a:r>
              <a:rPr lang="en-US" altLang="zh-TW" sz="1400" dirty="0"/>
              <a:t>﹐</a:t>
            </a:r>
            <a:r>
              <a:rPr lang="zh-TW" altLang="en-US" sz="1400" dirty="0"/>
              <a:t>並要求對方重送。</a:t>
            </a:r>
            <a:endParaRPr lang="zh-TW" altLang="en-US" sz="1400" dirty="0"/>
          </a:p>
        </p:txBody>
      </p:sp>
      <p:cxnSp>
        <p:nvCxnSpPr>
          <p:cNvPr id="5" name="肘形接點 4"/>
          <p:cNvCxnSpPr>
            <a:stCxn id="3" idx="1"/>
          </p:cNvCxnSpPr>
          <p:nvPr/>
        </p:nvCxnSpPr>
        <p:spPr>
          <a:xfrm rot="10800000" flipV="1">
            <a:off x="2581276" y="972354"/>
            <a:ext cx="133349" cy="4456896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278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324224" y="485775"/>
            <a:ext cx="5819775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前面講到 </a:t>
            </a:r>
            <a:r>
              <a:rPr lang="en-US" altLang="zh-TW" sz="1400" dirty="0"/>
              <a:t>Control Flag </a:t>
            </a:r>
            <a:r>
              <a:rPr lang="zh-TW" altLang="en-US" sz="1400" dirty="0"/>
              <a:t>的時候我們提到一個 </a:t>
            </a:r>
            <a:r>
              <a:rPr lang="en-US" altLang="zh-TW" sz="1400" dirty="0"/>
              <a:t>URG </a:t>
            </a:r>
            <a:r>
              <a:rPr lang="zh-TW" altLang="en-US" sz="1400" dirty="0"/>
              <a:t>的旗標</a:t>
            </a:r>
            <a:r>
              <a:rPr lang="en-US" altLang="zh-TW" sz="1400" dirty="0"/>
              <a:t>﹐</a:t>
            </a:r>
            <a:r>
              <a:rPr lang="zh-TW" altLang="en-US" sz="1400" dirty="0"/>
              <a:t>如果</a:t>
            </a:r>
            <a:r>
              <a:rPr lang="en-US" altLang="zh-TW" sz="1400" dirty="0"/>
              <a:t>URG </a:t>
            </a:r>
            <a:r>
              <a:rPr lang="zh-TW" altLang="en-US" sz="1400" dirty="0"/>
              <a:t>被設定為 </a:t>
            </a:r>
            <a:r>
              <a:rPr lang="en-US" altLang="zh-TW" sz="1400" dirty="0"/>
              <a:t>1 </a:t>
            </a:r>
            <a:r>
              <a:rPr lang="zh-TW" altLang="en-US" sz="1400" dirty="0"/>
              <a:t>的時候</a:t>
            </a:r>
            <a:r>
              <a:rPr lang="en-US" altLang="zh-TW" sz="1400" dirty="0"/>
              <a:t>﹐</a:t>
            </a:r>
            <a:r>
              <a:rPr lang="zh-TW" altLang="en-US" sz="1400" dirty="0"/>
              <a:t>那這裡就會指示出緊急資料所在位置。不過這種情形非常少見</a:t>
            </a:r>
            <a:r>
              <a:rPr lang="en-US" altLang="zh-TW" sz="1400" dirty="0"/>
              <a:t>﹐</a:t>
            </a:r>
            <a:r>
              <a:rPr lang="zh-TW" altLang="en-US" sz="1400" dirty="0"/>
              <a:t>例如當資料流量超出頻寬的時候</a:t>
            </a:r>
            <a:r>
              <a:rPr lang="en-US" altLang="zh-TW" sz="1400" dirty="0"/>
              <a:t>﹐</a:t>
            </a:r>
            <a:r>
              <a:rPr lang="zh-TW" altLang="en-US" sz="1400" dirty="0"/>
              <a:t>系統要求網路主機暫緩發送資料</a:t>
            </a:r>
            <a:r>
              <a:rPr lang="en-US" altLang="zh-TW" sz="1400" dirty="0"/>
              <a:t>﹐</a:t>
            </a:r>
            <a:r>
              <a:rPr lang="zh-TW" altLang="en-US" sz="1400" dirty="0"/>
              <a:t>所有主機收到這樣的信息</a:t>
            </a:r>
            <a:r>
              <a:rPr lang="en-US" altLang="zh-TW" sz="1400" dirty="0"/>
              <a:t>﹐</a:t>
            </a:r>
            <a:r>
              <a:rPr lang="zh-TW" altLang="en-US" sz="1400" dirty="0"/>
              <a:t>都需要優先處理。此時接收端會進入緊急狀態，當緊急資料處理完畢後</a:t>
            </a:r>
            <a:r>
              <a:rPr lang="en-US" altLang="zh-TW" sz="1400" dirty="0"/>
              <a:t>﹐</a:t>
            </a:r>
            <a:r>
              <a:rPr lang="zh-TW" altLang="en-US" sz="1400" dirty="0"/>
              <a:t>接收端就會回復正常的接收狀態。</a:t>
            </a:r>
            <a:endParaRPr lang="zh-TW" altLang="en-US" sz="1400" dirty="0"/>
          </a:p>
        </p:txBody>
      </p:sp>
      <p:cxnSp>
        <p:nvCxnSpPr>
          <p:cNvPr id="5" name="肘形接點 4"/>
          <p:cNvCxnSpPr>
            <a:stCxn id="3" idx="3"/>
          </p:cNvCxnSpPr>
          <p:nvPr/>
        </p:nvCxnSpPr>
        <p:spPr>
          <a:xfrm>
            <a:off x="9143999" y="1070551"/>
            <a:ext cx="342901" cy="418724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80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66775" y="323849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1262856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495673" y="323849"/>
            <a:ext cx="5819775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這個選項比較少用。當那些需要同步動作的程式</a:t>
            </a:r>
            <a:r>
              <a:rPr lang="en-US" altLang="zh-TW" sz="1400" dirty="0"/>
              <a:t>﹐</a:t>
            </a:r>
            <a:r>
              <a:rPr lang="zh-TW" altLang="en-US" sz="1400" dirty="0"/>
              <a:t>如 </a:t>
            </a:r>
            <a:r>
              <a:rPr lang="en-US" altLang="zh-TW" sz="1400" dirty="0"/>
              <a:t>Telnet ﹐</a:t>
            </a:r>
            <a:r>
              <a:rPr lang="zh-TW" altLang="en-US" sz="1400" dirty="0"/>
              <a:t>要處理好終端的交互模式</a:t>
            </a:r>
            <a:r>
              <a:rPr lang="en-US" altLang="zh-TW" sz="1400" dirty="0"/>
              <a:t>﹐</a:t>
            </a:r>
            <a:r>
              <a:rPr lang="zh-TW" altLang="en-US" sz="1400" dirty="0"/>
              <a:t>就會使用到 </a:t>
            </a:r>
            <a:r>
              <a:rPr lang="en-US" altLang="zh-TW" sz="1400" dirty="0"/>
              <a:t>option </a:t>
            </a:r>
            <a:r>
              <a:rPr lang="zh-TW" altLang="en-US" sz="1400" dirty="0"/>
              <a:t>來指定資料封包的大小</a:t>
            </a:r>
            <a:r>
              <a:rPr lang="en-US" altLang="zh-TW" sz="1400" dirty="0"/>
              <a:t>﹐</a:t>
            </a:r>
            <a:r>
              <a:rPr lang="zh-TW" altLang="en-US" sz="1400" dirty="0"/>
              <a:t>因為 </a:t>
            </a:r>
            <a:r>
              <a:rPr lang="en-US" altLang="zh-TW" sz="1400" dirty="0"/>
              <a:t>telnet </a:t>
            </a:r>
            <a:r>
              <a:rPr lang="zh-TW" altLang="en-US" sz="1400" dirty="0"/>
              <a:t>使用的資料封包都很少</a:t>
            </a:r>
            <a:r>
              <a:rPr lang="en-US" altLang="zh-TW" sz="1400" dirty="0"/>
              <a:t>﹐</a:t>
            </a:r>
            <a:r>
              <a:rPr lang="zh-TW" altLang="en-US" sz="1400" dirty="0"/>
              <a:t>但又需要即時回應</a:t>
            </a:r>
            <a:r>
              <a:rPr lang="zh-TW" altLang="en-US" sz="1400" dirty="0" smtClean="0"/>
              <a:t>。</a:t>
            </a:r>
            <a:endParaRPr lang="en-US" altLang="zh-TW" sz="1400" dirty="0" smtClean="0"/>
          </a:p>
          <a:p>
            <a:r>
              <a:rPr lang="en-US" altLang="zh-TW" sz="1400" dirty="0" smtClean="0"/>
              <a:t>Option </a:t>
            </a:r>
            <a:r>
              <a:rPr lang="zh-TW" altLang="en-US" sz="1400" dirty="0"/>
              <a:t>的長度要麼是 </a:t>
            </a:r>
            <a:r>
              <a:rPr lang="en-US" altLang="zh-TW" sz="1400" dirty="0"/>
              <a:t>0 ﹐</a:t>
            </a:r>
            <a:r>
              <a:rPr lang="zh-TW" altLang="en-US" sz="1400" dirty="0"/>
              <a:t>要麼就是 </a:t>
            </a:r>
            <a:r>
              <a:rPr lang="en-US" altLang="zh-TW" sz="1400" dirty="0"/>
              <a:t>32bit </a:t>
            </a:r>
            <a:r>
              <a:rPr lang="zh-TW" altLang="en-US" sz="1400" dirty="0"/>
              <a:t>的整倍數</a:t>
            </a:r>
            <a:r>
              <a:rPr lang="en-US" altLang="zh-TW" sz="1400" dirty="0"/>
              <a:t>﹐</a:t>
            </a:r>
            <a:r>
              <a:rPr lang="zh-TW" altLang="en-US" sz="1400" dirty="0"/>
              <a:t>即使資料不足數</a:t>
            </a:r>
            <a:r>
              <a:rPr lang="en-US" altLang="zh-TW" sz="1400" dirty="0"/>
              <a:t>﹐</a:t>
            </a:r>
            <a:r>
              <a:rPr lang="zh-TW" altLang="en-US" sz="1400" dirty="0"/>
              <a:t>也要使用表頭中沒有的資料來填夠。</a:t>
            </a:r>
          </a:p>
        </p:txBody>
      </p:sp>
      <p:cxnSp>
        <p:nvCxnSpPr>
          <p:cNvPr id="7" name="肘形接點 6"/>
          <p:cNvCxnSpPr>
            <a:stCxn id="3" idx="3"/>
          </p:cNvCxnSpPr>
          <p:nvPr/>
        </p:nvCxnSpPr>
        <p:spPr>
          <a:xfrm>
            <a:off x="9315448" y="908625"/>
            <a:ext cx="476252" cy="5034975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98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20</a:t>
            </a:r>
            <a:br>
              <a:rPr lang="en-US" altLang="zh-TW" dirty="0" smtClean="0"/>
            </a:br>
            <a:r>
              <a:rPr lang="en-US" altLang="zh-TW" dirty="0" smtClean="0"/>
              <a:t>30 </a:t>
            </a:r>
            <a:br>
              <a:rPr lang="en-US" altLang="zh-TW" dirty="0" smtClean="0"/>
            </a:br>
            <a:r>
              <a:rPr lang="en-US" altLang="zh-TW" dirty="0" smtClean="0"/>
              <a:t>31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Three way handshaking</a:t>
            </a:r>
          </a:p>
          <a:p>
            <a:endParaRPr lang="zh-TW" altLang="en-US" dirty="0"/>
          </a:p>
        </p:txBody>
      </p:sp>
      <p:pic>
        <p:nvPicPr>
          <p:cNvPr id="5124" name="Picture 4" descr=" 三向交握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463550"/>
            <a:ext cx="5381625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Wireshark </a:t>
            </a:r>
          </a:p>
          <a:p>
            <a:pPr algn="ctr"/>
            <a:r>
              <a:rPr lang="en-US" altLang="zh-TW" sz="6000" dirty="0" smtClean="0">
                <a:solidFill>
                  <a:srgbClr val="FFFF00"/>
                </a:solidFill>
              </a:rPr>
              <a:t>Display</a:t>
            </a:r>
            <a:r>
              <a:rPr lang="en-US" altLang="zh-TW" sz="6000" dirty="0" smtClean="0"/>
              <a:t> Filter</a:t>
            </a:r>
            <a:r>
              <a:rPr lang="zh-TW" altLang="en-US" sz="6000" dirty="0" smtClean="0"/>
              <a:t>使用技術</a:t>
            </a:r>
            <a:endParaRPr lang="en-US" altLang="zh-TW" sz="6000" dirty="0" smtClean="0"/>
          </a:p>
          <a:p>
            <a:pPr algn="ctr"/>
            <a:r>
              <a:rPr lang="zh-TW" altLang="en-US" sz="6000" dirty="0" smtClean="0"/>
              <a:t>與</a:t>
            </a:r>
            <a:r>
              <a:rPr lang="en-US" altLang="zh-TW" sz="6000" dirty="0" smtClean="0"/>
              <a:t>DEMO</a:t>
            </a:r>
            <a:r>
              <a:rPr lang="zh-TW" altLang="en-US" sz="6000" dirty="0" smtClean="0"/>
              <a:t>測試</a:t>
            </a:r>
            <a:r>
              <a:rPr lang="zh-TW" altLang="en-US" sz="6000" dirty="0"/>
              <a:t>情境</a:t>
            </a:r>
            <a:r>
              <a:rPr lang="zh-TW" altLang="en-US" sz="6000" dirty="0" smtClean="0"/>
              <a:t>分析</a:t>
            </a:r>
            <a:endParaRPr lang="en-US" altLang="zh-TW" sz="6000" dirty="0" smtClean="0"/>
          </a:p>
          <a:p>
            <a:pPr algn="ctr"/>
            <a:r>
              <a:rPr lang="en-US" altLang="zh-TW" sz="2800" dirty="0" smtClean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812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78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72" y="852224"/>
            <a:ext cx="8362950" cy="521017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2" y="5545665"/>
            <a:ext cx="1323763" cy="73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77" y="4766467"/>
            <a:ext cx="1405290" cy="105039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233259" y="5427134"/>
            <a:ext cx="753533" cy="48511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4" y="2035039"/>
            <a:ext cx="2619375" cy="17430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674670" y="3730225"/>
            <a:ext cx="38408" cy="10362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1" y="1719657"/>
            <a:ext cx="1258824" cy="10080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157" y="1348596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1" y="566339"/>
            <a:ext cx="4674995" cy="23729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89" y="3963368"/>
            <a:ext cx="5304085" cy="28946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4230" y="4292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590" y="246472"/>
            <a:ext cx="277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Cennection2Google.pcapng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095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 smtClean="0"/>
              <a:t>挑選要檢查的封包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9624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67267"/>
            <a:ext cx="12192000" cy="920221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| TCP/IP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Protocal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533604"/>
            <a:ext cx="8322091" cy="5032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2601" y="624281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有線網路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乙太網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2601" y="64886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無線區域網路</a:t>
            </a:r>
            <a:endParaRPr lang="en-US" altLang="zh-TW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3188" y="3788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8" name="矩形 7"/>
          <p:cNvSpPr/>
          <p:nvPr/>
        </p:nvSpPr>
        <p:spPr>
          <a:xfrm>
            <a:off x="9231788" y="3788182"/>
            <a:ext cx="1104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9" name="矩形 8"/>
          <p:cNvSpPr/>
          <p:nvPr/>
        </p:nvSpPr>
        <p:spPr>
          <a:xfrm>
            <a:off x="6640988" y="37033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錯誤重</a:t>
            </a:r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0988" y="4057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三向交握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64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18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370597" y="4311402"/>
            <a:ext cx="521270" cy="929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7116629" y="4248032"/>
            <a:ext cx="1094528" cy="961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83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39453"/>
            <a:ext cx="12192000" cy="2197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8"/>
          <p:cNvSpPr txBox="1">
            <a:spLocks/>
          </p:cNvSpPr>
          <p:nvPr/>
        </p:nvSpPr>
        <p:spPr>
          <a:xfrm>
            <a:off x="3109378" y="3110464"/>
            <a:ext cx="1667790" cy="64697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9378" y="3701287"/>
            <a:ext cx="5786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Domain Name (System)Server</a:t>
            </a:r>
          </a:p>
          <a:p>
            <a:r>
              <a:rPr lang="zh-TW" altLang="en-US" sz="3600" dirty="0">
                <a:solidFill>
                  <a:schemeClr val="bg1"/>
                </a:solidFill>
              </a:rPr>
              <a:t>網域名稱服務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伺服器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06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3941" y="934620"/>
            <a:ext cx="8911652" cy="72794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686033" y="4092118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系統是由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r>
              <a:rPr lang="zh-TW" altLang="en-US" sz="2400" dirty="0"/>
              <a:t>和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Client) </a:t>
            </a:r>
            <a:r>
              <a:rPr lang="zh-TW" altLang="en-US" sz="2400" dirty="0"/>
              <a:t>所組成。</a:t>
            </a:r>
            <a:endParaRPr lang="en-US" altLang="zh-TW" sz="2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2400" dirty="0"/>
              <a:t>當使用者在瀏覽器等應用程式中輸入一個 </a:t>
            </a:r>
            <a:r>
              <a:rPr lang="en-US" altLang="zh-TW" sz="2400" dirty="0"/>
              <a:t>FQDN </a:t>
            </a:r>
            <a:r>
              <a:rPr lang="zh-TW" altLang="en-US" sz="2400" dirty="0"/>
              <a:t>後</a:t>
            </a:r>
            <a:r>
              <a:rPr lang="en-US" altLang="zh-TW" sz="2400" dirty="0"/>
              <a:t>, DNS </a:t>
            </a:r>
            <a:r>
              <a:rPr lang="zh-TW" altLang="en-US" sz="2400" dirty="0"/>
              <a:t>用戶端會向 </a:t>
            </a:r>
            <a:r>
              <a:rPr lang="en-US" altLang="zh-TW" sz="2400" dirty="0"/>
              <a:t>DNS</a:t>
            </a:r>
            <a:r>
              <a:rPr lang="zh-TW" altLang="en-US" sz="2400" dirty="0"/>
              <a:t>伺服器要求查詢此 </a:t>
            </a:r>
            <a:r>
              <a:rPr lang="en-US" altLang="zh-TW" sz="2400" dirty="0"/>
              <a:t>FQDN </a:t>
            </a:r>
            <a:r>
              <a:rPr lang="zh-TW" altLang="en-US" sz="2400" dirty="0"/>
              <a:t>的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</a:t>
            </a:r>
            <a:r>
              <a:rPr lang="en-US" altLang="zh-TW" sz="2400" dirty="0"/>
              <a:t>, </a:t>
            </a:r>
            <a:r>
              <a:rPr lang="zh-TW" altLang="en-US" sz="2400" dirty="0"/>
              <a:t>而伺服器則會去對照其資料庫內的資料</a:t>
            </a:r>
            <a:r>
              <a:rPr lang="en-US" altLang="zh-TW" sz="2400" dirty="0"/>
              <a:t>, </a:t>
            </a:r>
            <a:r>
              <a:rPr lang="zh-TW" altLang="en-US" sz="2400" dirty="0"/>
              <a:t>並將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位址回覆給用戶端。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53" y="1658697"/>
            <a:ext cx="944118" cy="756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5319" y="1380401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168.95.1.1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15318" y="2296272"/>
            <a:ext cx="113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endParaRPr lang="en-US" altLang="zh-TW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endParaRPr lang="zh-TW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3196920" y="2137744"/>
            <a:ext cx="19672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DNS </a:t>
            </a:r>
            <a:r>
              <a:rPr lang="zh-TW" altLang="en-US" sz="1350" dirty="0"/>
              <a:t>用戶端 </a:t>
            </a:r>
            <a:r>
              <a:rPr lang="en-US" altLang="zh-TW" sz="1350" dirty="0"/>
              <a:t>(DNS Client) </a:t>
            </a:r>
            <a:endParaRPr lang="zh-TW" altLang="en-US" sz="1350" dirty="0"/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419" y="2460149"/>
            <a:ext cx="992822" cy="54987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4705350" y="2036721"/>
            <a:ext cx="2508250" cy="6983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69211" y="2886854"/>
            <a:ext cx="4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BIND</a:t>
            </a:r>
            <a:r>
              <a:rPr lang="zh-TW" altLang="en-US" dirty="0" smtClean="0"/>
              <a:t>（</a:t>
            </a:r>
            <a:r>
              <a:rPr lang="en-US" altLang="zh-TW" dirty="0" smtClean="0"/>
              <a:t>Berkeley Internet Name Domain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使用最廣的</a:t>
            </a:r>
            <a:r>
              <a:rPr lang="en-US" altLang="zh-TW" dirty="0" smtClean="0"/>
              <a:t>DNS</a:t>
            </a:r>
            <a:r>
              <a:rPr lang="zh-TW" altLang="en-US" dirty="0" smtClean="0"/>
              <a:t>軟體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07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495" y="2289218"/>
            <a:ext cx="6699313" cy="270823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altLang="zh-TW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nslookup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0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7796" y="2621988"/>
            <a:ext cx="358775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用戶端要求伺服器由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位址的動作稱之為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一般直接說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位址並回傳給用戶端的動作就叫做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Resolution),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一般又簡稱為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若要求由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位址查詢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(Reverse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簡稱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而伺服器所對應的動作自然也就稱為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3342" y="4383901"/>
            <a:ext cx="134844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7" name="矩形 6"/>
          <p:cNvSpPr/>
          <p:nvPr/>
        </p:nvSpPr>
        <p:spPr>
          <a:xfrm>
            <a:off x="3533344" y="2591318"/>
            <a:ext cx="127995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/>
              <a:t>FQDN </a:t>
            </a:r>
            <a:endParaRPr lang="zh-TW" altLang="en-US" sz="36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59200" y="3312859"/>
            <a:ext cx="6350" cy="972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16739" y="3177319"/>
            <a:ext cx="17026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669900"/>
                </a:solidFill>
              </a:rPr>
              <a:t>正向名稱查詢</a:t>
            </a:r>
            <a:r>
              <a:rPr lang="zh-TW" altLang="en-US" sz="1350" dirty="0"/>
              <a:t> </a:t>
            </a:r>
            <a:endParaRPr lang="en-US" altLang="zh-TW" sz="1350" dirty="0"/>
          </a:p>
          <a:p>
            <a:r>
              <a:rPr lang="en-US" altLang="zh-TW" sz="1350" dirty="0"/>
              <a:t>Forward Name Query</a:t>
            </a:r>
            <a:endParaRPr lang="zh-TW" altLang="en-US" sz="135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610100" y="3338642"/>
            <a:ext cx="6350" cy="921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70553" y="388259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</a:p>
        </p:txBody>
      </p:sp>
      <p:sp>
        <p:nvSpPr>
          <p:cNvPr id="14" name="矩形 13"/>
          <p:cNvSpPr/>
          <p:nvPr/>
        </p:nvSpPr>
        <p:spPr>
          <a:xfrm>
            <a:off x="4813300" y="3244431"/>
            <a:ext cx="1691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 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Name Query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</a:p>
        </p:txBody>
      </p:sp>
    </p:spTree>
    <p:extLst>
      <p:ext uri="{BB962C8B-B14F-4D97-AF65-F5344CB8AC3E}">
        <p14:creationId xmlns:p14="http://schemas.microsoft.com/office/powerpoint/2010/main" val="16403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8" y="859391"/>
            <a:ext cx="89916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完整網域名稱</a:t>
            </a:r>
            <a:r>
              <a:rPr lang="en-US" altLang="zh-TW" sz="3000" dirty="0">
                <a:solidFill>
                  <a:schemeClr val="bg1"/>
                </a:solidFill>
              </a:rPr>
              <a:t> (FQDN, Fully Qualified Domain Name)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6902" y="4721053"/>
            <a:ext cx="8305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Q::</a:t>
            </a:r>
            <a:r>
              <a:rPr lang="zh-TW" altLang="en-US" dirty="0"/>
              <a:t>平常我們在輸入網址時</a:t>
            </a:r>
            <a:r>
              <a:rPr lang="en-US" altLang="zh-TW" dirty="0"/>
              <a:t>, </a:t>
            </a:r>
            <a:r>
              <a:rPr lang="zh-TW" altLang="en-US" dirty="0"/>
              <a:t>大多數都沒加上結尾的</a:t>
            </a:r>
            <a:r>
              <a:rPr lang="en-US" altLang="zh-TW" dirty="0"/>
              <a:t>『.』, </a:t>
            </a:r>
            <a:r>
              <a:rPr lang="zh-TW" altLang="en-US" dirty="0"/>
              <a:t>為何還是可以正常作業呢？</a:t>
            </a:r>
            <a:endParaRPr lang="en-US" altLang="zh-TW" dirty="0"/>
          </a:p>
          <a:p>
            <a:r>
              <a:rPr lang="en-US" altLang="zh-TW" dirty="0"/>
              <a:t>A::</a:t>
            </a:r>
            <a:r>
              <a:rPr lang="zh-TW" altLang="en-US" dirty="0"/>
              <a:t>大部份網路應用程式在解讀名稱時</a:t>
            </a:r>
            <a:r>
              <a:rPr lang="en-US" altLang="zh-TW" dirty="0"/>
              <a:t>, </a:t>
            </a:r>
            <a:r>
              <a:rPr lang="zh-TW" altLang="en-US" dirty="0"/>
              <a:t>會自動補上</a:t>
            </a:r>
            <a:r>
              <a:rPr lang="en-US" altLang="zh-TW" dirty="0"/>
              <a:t>『.』, </a:t>
            </a:r>
            <a:r>
              <a:rPr lang="zh-TW" altLang="en-US" dirty="0"/>
              <a:t>以方便我們使用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2832099" y="3600360"/>
            <a:ext cx="6375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伺服器的主機名稱。</a:t>
            </a:r>
          </a:p>
          <a:p>
            <a:r>
              <a:rPr lang="en-US" altLang="zh-TW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伺服器所在的網域名稱。</a:t>
            </a:r>
          </a:p>
        </p:txBody>
      </p:sp>
      <p:sp>
        <p:nvSpPr>
          <p:cNvPr id="6" name="矩形 5"/>
          <p:cNvSpPr/>
          <p:nvPr/>
        </p:nvSpPr>
        <p:spPr>
          <a:xfrm>
            <a:off x="1606549" y="2423115"/>
            <a:ext cx="882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完整網域名稱</a:t>
            </a:r>
            <a:r>
              <a:rPr lang="en-US" altLang="zh-TW" dirty="0"/>
              <a:t> (FQDN, Fully Qualified Domain Name) ==『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主機名稱</a:t>
            </a:r>
            <a:r>
              <a:rPr lang="en-US" altLang="zh-TW" dirty="0"/>
              <a:t>』 + 『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網域名稱</a:t>
            </a:r>
            <a:r>
              <a:rPr lang="en-US" altLang="zh-TW" dirty="0"/>
              <a:t>』 + 『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dirty="0"/>
              <a:t>』</a:t>
            </a:r>
          </a:p>
        </p:txBody>
      </p:sp>
      <p:sp>
        <p:nvSpPr>
          <p:cNvPr id="7" name="矩形 6"/>
          <p:cNvSpPr/>
          <p:nvPr/>
        </p:nvSpPr>
        <p:spPr>
          <a:xfrm>
            <a:off x="2089152" y="2423115"/>
            <a:ext cx="43210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en-US" altLang="zh-TW" sz="3300" dirty="0"/>
              <a:t>.</a:t>
            </a:r>
            <a:r>
              <a:rPr lang="en-US" altLang="zh-TW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7200" dirty="0">
                <a:solidFill>
                  <a:srgbClr val="7030A0"/>
                </a:solidFill>
              </a:rPr>
              <a:t>.</a:t>
            </a:r>
            <a:endParaRPr lang="zh-TW" altLang="en-US" sz="72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931" y="1835033"/>
            <a:ext cx="41676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solidFill>
                  <a:srgbClr val="002060"/>
                </a:solidFill>
              </a:rPr>
              <a:t>dns.hinet.net        168.95.1.1</a:t>
            </a:r>
            <a:endParaRPr lang="zh-TW" altLang="en-US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3BEE-DB97-4EC9-860D-4ADC71C8CBBC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977" y="1019862"/>
            <a:ext cx="91440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名稱解析</a:t>
            </a:r>
            <a:r>
              <a:rPr lang="en-US" altLang="zh-TW" sz="3600" dirty="0">
                <a:solidFill>
                  <a:schemeClr val="bg1"/>
                </a:solidFill>
              </a:rPr>
              <a:t>[</a:t>
            </a:r>
            <a:r>
              <a:rPr lang="zh-TW" altLang="en-US" sz="3600" dirty="0">
                <a:solidFill>
                  <a:schemeClr val="bg1"/>
                </a:solidFill>
              </a:rPr>
              <a:t>早期作法</a:t>
            </a:r>
            <a:r>
              <a:rPr lang="en-US" altLang="zh-TW" sz="3600" dirty="0">
                <a:solidFill>
                  <a:schemeClr val="bg1"/>
                </a:solidFill>
              </a:rPr>
              <a:t>]::</a:t>
            </a:r>
            <a:r>
              <a:rPr lang="zh-TW" altLang="en-US" sz="3600" dirty="0">
                <a:solidFill>
                  <a:schemeClr val="bg1"/>
                </a:solidFill>
              </a:rPr>
              <a:t>使用</a:t>
            </a:r>
            <a:r>
              <a:rPr lang="en-US" altLang="zh-TW" sz="3600" dirty="0">
                <a:solidFill>
                  <a:schemeClr val="bg1"/>
                </a:solidFill>
              </a:rPr>
              <a:t>Host file (</a:t>
            </a:r>
            <a:r>
              <a:rPr lang="zh-TW" altLang="en-US" sz="3600" dirty="0">
                <a:solidFill>
                  <a:schemeClr val="bg1"/>
                </a:solidFill>
              </a:rPr>
              <a:t>主機檔案</a:t>
            </a:r>
            <a:r>
              <a:rPr lang="en-US" altLang="zh-TW" sz="3600" dirty="0">
                <a:solidFill>
                  <a:schemeClr val="bg1"/>
                </a:solidFill>
              </a:rPr>
              <a:t>) 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2226469"/>
            <a:ext cx="2000250" cy="4316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Host </a:t>
            </a:r>
            <a:r>
              <a:rPr lang="en-US" altLang="zh-TW" dirty="0"/>
              <a:t>file </a:t>
            </a:r>
            <a:r>
              <a:rPr lang="zh-TW" altLang="en-US" dirty="0" smtClean="0"/>
              <a:t>格式：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34804" y="3884765"/>
            <a:ext cx="7474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100" dirty="0"/>
              <a:t>Host file</a:t>
            </a:r>
            <a:r>
              <a:rPr lang="en-US" altLang="zh-TW" sz="2100" dirty="0">
                <a:sym typeface="Wingdings" panose="05000000000000000000" pitchFamily="2" charset="2"/>
              </a:rPr>
              <a:t></a:t>
            </a:r>
            <a:r>
              <a:rPr lang="en-US" altLang="zh-TW" sz="2100" dirty="0"/>
              <a:t> </a:t>
            </a:r>
            <a:r>
              <a:rPr lang="zh-TW" altLang="en-US" sz="2100" dirty="0"/>
              <a:t>單機使用</a:t>
            </a:r>
            <a:r>
              <a:rPr lang="en-US" altLang="zh-TW" sz="2100" dirty="0"/>
              <a:t>, </a:t>
            </a:r>
            <a:r>
              <a:rPr lang="zh-TW" altLang="en-US" sz="2100" dirty="0"/>
              <a:t>無法分享給其他電腦</a:t>
            </a:r>
            <a:r>
              <a:rPr lang="en-US" altLang="zh-TW" sz="2100" dirty="0"/>
              <a:t>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所以若要讓每台電腦都能利用相同的 </a:t>
            </a:r>
            <a:r>
              <a:rPr lang="en-US" altLang="zh-TW" sz="2100" dirty="0"/>
              <a:t>FQDN</a:t>
            </a:r>
            <a:r>
              <a:rPr lang="zh-TW" altLang="en-US" sz="2100" dirty="0"/>
              <a:t>連結到相同的主機</a:t>
            </a:r>
            <a:r>
              <a:rPr lang="en-US" altLang="zh-TW" sz="2100" dirty="0"/>
              <a:t>, </a:t>
            </a:r>
            <a:r>
              <a:rPr lang="zh-TW" altLang="en-US" sz="2100" dirty="0"/>
              <a:t>就必需為每一台電腦建立一份 </a:t>
            </a:r>
            <a:r>
              <a:rPr lang="en-US" altLang="zh-TW" sz="2100" dirty="0"/>
              <a:t>Host file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若是某一台主機的 </a:t>
            </a:r>
            <a:r>
              <a:rPr lang="en-US" altLang="zh-TW" sz="2100" dirty="0"/>
              <a:t>FQDN </a:t>
            </a:r>
            <a:r>
              <a:rPr lang="zh-TW" altLang="en-US" sz="2100" dirty="0"/>
              <a:t>變更</a:t>
            </a:r>
            <a:r>
              <a:rPr lang="en-US" altLang="zh-TW" sz="2100" dirty="0"/>
              <a:t>, </a:t>
            </a:r>
            <a:r>
              <a:rPr lang="zh-TW" altLang="en-US" sz="2100" dirty="0"/>
              <a:t>就得到每一台電腦去更新。</a:t>
            </a:r>
          </a:p>
        </p:txBody>
      </p:sp>
      <p:sp>
        <p:nvSpPr>
          <p:cNvPr id="8" name="矩形 7"/>
          <p:cNvSpPr/>
          <p:nvPr/>
        </p:nvSpPr>
        <p:spPr>
          <a:xfrm>
            <a:off x="3093332" y="2777923"/>
            <a:ext cx="4888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300" dirty="0">
                <a:solidFill>
                  <a:srgbClr val="002060"/>
                </a:solidFill>
              </a:rPr>
              <a:t>168.95.1.1</a:t>
            </a:r>
            <a:r>
              <a:rPr lang="zh-TW" altLang="en-US" sz="3300" dirty="0">
                <a:solidFill>
                  <a:srgbClr val="002060"/>
                </a:solidFill>
              </a:rPr>
              <a:t>   </a:t>
            </a:r>
            <a:r>
              <a:rPr lang="en-US" altLang="zh-TW" sz="3300" dirty="0">
                <a:solidFill>
                  <a:srgbClr val="002060"/>
                </a:solidFill>
              </a:rPr>
              <a:t>dns.hinet.net</a:t>
            </a:r>
            <a:endParaRPr lang="zh-TW" altLang="en-US" sz="33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7401" y="2324364"/>
            <a:ext cx="324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位址和 </a:t>
            </a:r>
            <a:r>
              <a:rPr lang="en-US" altLang="zh-TW" sz="2400" dirty="0"/>
              <a:t>FQDN </a:t>
            </a:r>
            <a:r>
              <a:rPr lang="zh-TW" altLang="en-US" sz="2400" dirty="0"/>
              <a:t>的對照</a:t>
            </a:r>
          </a:p>
        </p:txBody>
      </p:sp>
    </p:spTree>
    <p:extLst>
      <p:ext uri="{BB962C8B-B14F-4D97-AF65-F5344CB8AC3E}">
        <p14:creationId xmlns:p14="http://schemas.microsoft.com/office/powerpoint/2010/main" val="8174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93" y="2003063"/>
            <a:ext cx="3984315" cy="360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501" y="2395315"/>
            <a:ext cx="3587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網路主機多不勝數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無法全交由一台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伺服器來做服務</a:t>
            </a:r>
            <a:endParaRPr lang="en-US" altLang="zh-TW" sz="15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雖然網路是無國界、無地域性的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但連結到國外的速度總是比在國內慢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若是所有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伺服器都集中在某一地點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那每次我們需要解析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FQDN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時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都要連線到國外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實在很沒效率！</a:t>
            </a:r>
          </a:p>
        </p:txBody>
      </p:sp>
      <p:sp>
        <p:nvSpPr>
          <p:cNvPr id="8" name="矩形 7"/>
          <p:cNvSpPr/>
          <p:nvPr/>
        </p:nvSpPr>
        <p:spPr>
          <a:xfrm>
            <a:off x="1632954" y="1905442"/>
            <a:ext cx="593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系統採用樹狀階層式 </a:t>
            </a:r>
            <a:r>
              <a:rPr lang="en-US" altLang="zh-TW" sz="2400" dirty="0"/>
              <a:t>(Hierarchy) </a:t>
            </a:r>
            <a:r>
              <a:rPr lang="zh-TW" altLang="en-US" sz="2400" dirty="0"/>
              <a:t>架構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44700" y="4409208"/>
            <a:ext cx="39243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每個網域最少都由一台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伺服器管轄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該伺服器就只需儲存其管轄網域內的資料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同時向上層網域的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伺服器註冊</a:t>
            </a: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管轄 </a:t>
            </a:r>
            <a:r>
              <a:rPr lang="en-US" altLang="zh-TW" sz="1350" b="1" dirty="0"/>
              <a:t>『.pchome.com.tw.』 </a:t>
            </a:r>
            <a:r>
              <a:rPr lang="zh-TW" altLang="en-US" sz="1350" b="1" dirty="0"/>
              <a:t>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伺服器就要向管轄 </a:t>
            </a:r>
            <a:r>
              <a:rPr lang="en-US" altLang="zh-TW" sz="1350" b="1" dirty="0"/>
              <a:t>『.com.tw.』 </a:t>
            </a:r>
            <a:r>
              <a:rPr lang="zh-TW" altLang="en-US" sz="1350" b="1" dirty="0"/>
              <a:t>的伺服器註冊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層層向上註冊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直到位於樹狀階層最高點的 </a:t>
            </a:r>
            <a:r>
              <a:rPr lang="en-US" altLang="zh-TW" sz="1350" b="1" dirty="0"/>
              <a:t>DNS</a:t>
            </a:r>
            <a:r>
              <a:rPr lang="zh-TW" altLang="en-US" sz="1350" b="1" dirty="0"/>
              <a:t>伺服器為止。</a:t>
            </a:r>
          </a:p>
        </p:txBody>
      </p:sp>
    </p:spTree>
    <p:extLst>
      <p:ext uri="{BB962C8B-B14F-4D97-AF65-F5344CB8AC3E}">
        <p14:creationId xmlns:p14="http://schemas.microsoft.com/office/powerpoint/2010/main" val="3918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02" y="269541"/>
            <a:ext cx="11099652" cy="624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254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7"/>
            <a:ext cx="4256388" cy="845836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名稱的結構</a:t>
            </a:r>
          </a:p>
        </p:txBody>
      </p:sp>
      <p:graphicFrame>
        <p:nvGraphicFramePr>
          <p:cNvPr id="276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08214" y="1557338"/>
          <a:ext cx="7723187" cy="503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點陣圖影像" r:id="rId3" imgW="3448531" imgH="2247619" progId="PBrush">
                  <p:embed/>
                </p:oleObj>
              </mc:Choice>
              <mc:Fallback>
                <p:oleObj name="點陣圖影像" r:id="rId3" imgW="3448531" imgH="22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57338"/>
                        <a:ext cx="7723187" cy="503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1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1" y="365127"/>
            <a:ext cx="6744215" cy="870550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名稱系統階層的規格</a:t>
            </a: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188" y="1412876"/>
          <a:ext cx="7993062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點陣圖影像" r:id="rId3" imgW="3723810" imgH="2419048" progId="PBrush">
                  <p:embed/>
                </p:oleObj>
              </mc:Choice>
              <mc:Fallback>
                <p:oleObj name="點陣圖影像" r:id="rId3" imgW="3723810" imgH="24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412876"/>
                        <a:ext cx="7993062" cy="5192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320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774700"/>
          </a:xfrm>
        </p:spPr>
        <p:txBody>
          <a:bodyPr/>
          <a:lstStyle/>
          <a:p>
            <a:r>
              <a:rPr lang="en-US" altLang="zh-TW" sz="4000" b="1" dirty="0"/>
              <a:t>(3) </a:t>
            </a:r>
            <a:r>
              <a:rPr lang="zh-TW" altLang="en-US" sz="4000" b="1" dirty="0"/>
              <a:t>目前網域名稱系統階層的規格</a:t>
            </a:r>
          </a:p>
        </p:txBody>
      </p:sp>
      <p:graphicFrame>
        <p:nvGraphicFramePr>
          <p:cNvPr id="3174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24113" y="1341439"/>
          <a:ext cx="74168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點陣圖影像" r:id="rId3" imgW="3696216" imgH="2647619" progId="PBrush">
                  <p:embed/>
                </p:oleObj>
              </mc:Choice>
              <mc:Fallback>
                <p:oleObj name="點陣圖影像" r:id="rId3" imgW="3696216" imgH="26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341439"/>
                        <a:ext cx="741680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009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08B8-766D-47FD-AA48-7B7B4B455323}" type="slidenum">
              <a:rPr lang="en-US" altLang="zh-TW"/>
              <a:pPr/>
              <a:t>43</a:t>
            </a:fld>
            <a:endParaRPr lang="en-US" altLang="zh-TW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1"/>
          <a:stretch/>
        </p:blipFill>
        <p:spPr bwMode="auto">
          <a:xfrm>
            <a:off x="2700934" y="3237706"/>
            <a:ext cx="656153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610802"/>
            <a:ext cx="9144000" cy="80089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名稱查詢流程</a:t>
            </a:r>
          </a:p>
        </p:txBody>
      </p:sp>
      <p:sp>
        <p:nvSpPr>
          <p:cNvPr id="2" name="矩形 1"/>
          <p:cNvSpPr/>
          <p:nvPr/>
        </p:nvSpPr>
        <p:spPr>
          <a:xfrm>
            <a:off x="2241549" y="3338749"/>
            <a:ext cx="15311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運作過程：</a:t>
            </a:r>
          </a:p>
        </p:txBody>
      </p:sp>
      <p:sp>
        <p:nvSpPr>
          <p:cNvPr id="3" name="矩形 2"/>
          <p:cNvSpPr/>
          <p:nvPr/>
        </p:nvSpPr>
        <p:spPr>
          <a:xfrm>
            <a:off x="2022475" y="1604186"/>
            <a:ext cx="778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當使用瀏覽器閱讀網頁時</a:t>
            </a:r>
            <a:r>
              <a:rPr lang="en-US" altLang="zh-TW" dirty="0"/>
              <a:t>, </a:t>
            </a:r>
            <a:r>
              <a:rPr lang="zh-TW" altLang="en-US" dirty="0"/>
              <a:t>在網址列輸入網站的 </a:t>
            </a:r>
            <a:r>
              <a:rPr lang="en-US" altLang="zh-TW" dirty="0"/>
              <a:t>FQDN </a:t>
            </a:r>
            <a:r>
              <a:rPr lang="zh-TW" altLang="en-US" dirty="0"/>
              <a:t>後</a:t>
            </a:r>
            <a:r>
              <a:rPr lang="en-US" altLang="zh-TW" dirty="0"/>
              <a:t>, </a:t>
            </a:r>
            <a:r>
              <a:rPr lang="zh-TW" altLang="en-US" dirty="0"/>
              <a:t>作業系統會呼叫解析程式 </a:t>
            </a:r>
            <a:r>
              <a:rPr lang="en-US" altLang="zh-TW" dirty="0"/>
              <a:t>(Resolver, </a:t>
            </a:r>
            <a:r>
              <a:rPr lang="zh-TW" altLang="en-US" dirty="0"/>
              <a:t>亦即用戶端負責 </a:t>
            </a:r>
            <a:r>
              <a:rPr lang="en-US" altLang="zh-TW" dirty="0"/>
              <a:t>DNS </a:t>
            </a:r>
            <a:r>
              <a:rPr lang="zh-TW" altLang="en-US" dirty="0"/>
              <a:t>查詢的 </a:t>
            </a:r>
            <a:r>
              <a:rPr lang="en-US" altLang="zh-TW" dirty="0"/>
              <a:t>TCP/IP </a:t>
            </a:r>
            <a:r>
              <a:rPr lang="zh-TW" altLang="en-US" dirty="0"/>
              <a:t>軟體</a:t>
            </a:r>
            <a:r>
              <a:rPr lang="en-US" altLang="zh-TW" dirty="0"/>
              <a:t>), </a:t>
            </a:r>
            <a:r>
              <a:rPr lang="zh-TW" altLang="en-US" dirty="0"/>
              <a:t>開始解析此 </a:t>
            </a:r>
            <a:r>
              <a:rPr lang="en-US" altLang="zh-TW" dirty="0"/>
              <a:t>FQDN </a:t>
            </a:r>
            <a:r>
              <a:rPr lang="zh-TW" altLang="en-US" dirty="0"/>
              <a:t>所對應的 </a:t>
            </a:r>
            <a:r>
              <a:rPr lang="en-US" altLang="zh-TW" dirty="0"/>
              <a:t>IP </a:t>
            </a:r>
            <a:r>
              <a:rPr lang="zh-TW" altLang="en-US" dirty="0"/>
              <a:t>位址</a:t>
            </a:r>
          </a:p>
        </p:txBody>
      </p:sp>
    </p:spTree>
    <p:extLst>
      <p:ext uri="{BB962C8B-B14F-4D97-AF65-F5344CB8AC3E}">
        <p14:creationId xmlns:p14="http://schemas.microsoft.com/office/powerpoint/2010/main" val="2033740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96895" y="5673028"/>
            <a:ext cx="2153069" cy="278510"/>
          </a:xfrm>
        </p:spPr>
        <p:txBody>
          <a:bodyPr/>
          <a:lstStyle/>
          <a:p>
            <a:fld id="{1B9952D4-D2F9-4CDA-B958-36913CE5F97F}" type="slidenum">
              <a:rPr lang="en-US" altLang="zh-TW"/>
              <a:pPr/>
              <a:t>44</a:t>
            </a:fld>
            <a:endParaRPr lang="en-US" altLang="zh-TW"/>
          </a:p>
        </p:txBody>
      </p:sp>
      <p:grpSp>
        <p:nvGrpSpPr>
          <p:cNvPr id="281606" name="Group 6"/>
          <p:cNvGrpSpPr>
            <a:grpSpLocks/>
          </p:cNvGrpSpPr>
          <p:nvPr/>
        </p:nvGrpSpPr>
        <p:grpSpPr bwMode="auto">
          <a:xfrm>
            <a:off x="4850212" y="939802"/>
            <a:ext cx="4858939" cy="4927599"/>
            <a:chOff x="793" y="618"/>
            <a:chExt cx="3300" cy="3702"/>
          </a:xfrm>
        </p:grpSpPr>
        <p:pic>
          <p:nvPicPr>
            <p:cNvPr id="2816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618"/>
              <a:ext cx="3300" cy="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60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4020"/>
              <a:ext cx="174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763" y="5376780"/>
            <a:ext cx="2570820" cy="39233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完整的</a:t>
            </a:r>
            <a:r>
              <a:rPr lang="en-US" altLang="zh-TW" sz="1800" dirty="0">
                <a:solidFill>
                  <a:schemeClr val="bg1"/>
                </a:solidFill>
              </a:rPr>
              <a:t>DNS</a:t>
            </a:r>
            <a:r>
              <a:rPr lang="zh-TW" altLang="en-US" sz="1800" dirty="0">
                <a:solidFill>
                  <a:schemeClr val="bg1"/>
                </a:solidFill>
              </a:rPr>
              <a:t>查詢流程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832100" y="1226344"/>
            <a:ext cx="19494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/>
              <a:t>反覆查詢</a:t>
            </a:r>
            <a:endParaRPr lang="zh-TW" altLang="en-US" sz="3300" dirty="0"/>
          </a:p>
        </p:txBody>
      </p:sp>
      <p:sp>
        <p:nvSpPr>
          <p:cNvPr id="9" name="矩形 8"/>
          <p:cNvSpPr/>
          <p:nvPr/>
        </p:nvSpPr>
        <p:spPr>
          <a:xfrm>
            <a:off x="2977123" y="1957001"/>
            <a:ext cx="16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Query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181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8DB6-14C0-4202-A82F-7425C99A0567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DNS </a:t>
            </a:r>
            <a:r>
              <a:rPr lang="zh-TW" altLang="en-US" dirty="0"/>
              <a:t>封包格式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050455"/>
            <a:ext cx="6571640" cy="1824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2651" y="4067127"/>
            <a:ext cx="7073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表頭 </a:t>
            </a:r>
            <a:r>
              <a:rPr lang="en-US" altLang="zh-TW" b="1" dirty="0"/>
              <a:t>(Header) </a:t>
            </a:r>
            <a:r>
              <a:rPr lang="zh-TW" altLang="en-US" b="1" dirty="0"/>
              <a:t>的長度固定為 </a:t>
            </a:r>
            <a:r>
              <a:rPr lang="en-US" altLang="zh-TW" b="1" dirty="0"/>
              <a:t>12 Bytes, </a:t>
            </a:r>
            <a:r>
              <a:rPr lang="zh-TW" altLang="en-US" b="1" dirty="0"/>
              <a:t>但其它部分的長度則不固定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除了 </a:t>
            </a:r>
            <a:r>
              <a:rPr lang="en-US" altLang="zh-TW" b="1" dirty="0"/>
              <a:t>Question Section, </a:t>
            </a:r>
            <a:r>
              <a:rPr lang="zh-TW" altLang="en-US" b="1" dirty="0"/>
              <a:t>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 </a:t>
            </a:r>
            <a:r>
              <a:rPr lang="zh-TW" altLang="en-US" b="1" dirty="0"/>
              <a:t>未必在每個 </a:t>
            </a:r>
            <a:r>
              <a:rPr lang="en-US" altLang="zh-TW" b="1" dirty="0"/>
              <a:t>DNS </a:t>
            </a:r>
            <a:r>
              <a:rPr lang="zh-TW" altLang="en-US" b="1" dirty="0"/>
              <a:t>封包中都出現</a:t>
            </a:r>
            <a:r>
              <a:rPr lang="en-US" altLang="zh-TW" b="1" dirty="0"/>
              <a:t>, </a:t>
            </a:r>
            <a:r>
              <a:rPr lang="zh-TW" altLang="en-US" b="1" dirty="0"/>
              <a:t>而是視需要使用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例如：用戶端要求查詢 </a:t>
            </a:r>
            <a:r>
              <a:rPr lang="en-US" altLang="zh-TW" b="1" dirty="0"/>
              <a:t>FQDN </a:t>
            </a:r>
            <a:r>
              <a:rPr lang="zh-TW" altLang="en-US" b="1" dirty="0"/>
              <a:t>時</a:t>
            </a:r>
            <a:r>
              <a:rPr lang="en-US" altLang="zh-TW" b="1" dirty="0"/>
              <a:t>, </a:t>
            </a:r>
            <a:r>
              <a:rPr lang="zh-TW" altLang="en-US" b="1" dirty="0"/>
              <a:t>就不需要其它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Section, </a:t>
            </a:r>
            <a:r>
              <a:rPr lang="zh-TW" altLang="en-US" b="1" dirty="0"/>
              <a:t>但是 </a:t>
            </a:r>
            <a:r>
              <a:rPr lang="en-US" altLang="zh-TW" b="1" dirty="0"/>
              <a:t>DNS</a:t>
            </a:r>
            <a:r>
              <a:rPr lang="zh-TW" altLang="en-US" b="1" dirty="0"/>
              <a:t>伺服器回覆時</a:t>
            </a:r>
            <a:r>
              <a:rPr lang="en-US" altLang="zh-TW" b="1" dirty="0"/>
              <a:t>, </a:t>
            </a:r>
            <a:r>
              <a:rPr lang="zh-TW" altLang="en-US" b="1" dirty="0"/>
              <a:t>就會使用到 </a:t>
            </a:r>
            <a:r>
              <a:rPr lang="en-US" altLang="zh-TW" b="1" dirty="0"/>
              <a:t>Answer Section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357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4861" y="717176"/>
            <a:ext cx="3794552" cy="773906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封包表頭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772" y="1928416"/>
            <a:ext cx="6687284" cy="38437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69054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5680503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回應部分</a:t>
            </a:r>
          </a:p>
        </p:txBody>
      </p:sp>
      <p:sp>
        <p:nvSpPr>
          <p:cNvPr id="9" name="矩形 8"/>
          <p:cNvSpPr/>
          <p:nvPr/>
        </p:nvSpPr>
        <p:spPr>
          <a:xfrm>
            <a:off x="2969054" y="453132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授權部分</a:t>
            </a:r>
          </a:p>
        </p:txBody>
      </p:sp>
      <p:sp>
        <p:nvSpPr>
          <p:cNvPr id="10" name="矩形 9"/>
          <p:cNvSpPr/>
          <p:nvPr/>
        </p:nvSpPr>
        <p:spPr>
          <a:xfrm>
            <a:off x="5629413" y="4465250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額外紀錄部分</a:t>
            </a:r>
          </a:p>
        </p:txBody>
      </p:sp>
    </p:spTree>
    <p:extLst>
      <p:ext uri="{BB962C8B-B14F-4D97-AF65-F5344CB8AC3E}">
        <p14:creationId xmlns:p14="http://schemas.microsoft.com/office/powerpoint/2010/main" val="1978460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267-64FD-4D31-A1AB-63EF409D2C54}" type="slidenum">
              <a:rPr lang="en-US" altLang="zh-TW"/>
              <a:pPr/>
              <a:t>47</a:t>
            </a:fld>
            <a:endParaRPr lang="en-US" altLang="zh-TW" dirty="0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0097" y="680984"/>
            <a:ext cx="7886700" cy="735806"/>
          </a:xfrm>
        </p:spPr>
        <p:txBody>
          <a:bodyPr/>
          <a:lstStyle/>
          <a:p>
            <a:r>
              <a:rPr lang="en-US" altLang="zh-TW" dirty="0" smtClean="0"/>
              <a:t>Answer </a:t>
            </a:r>
            <a:r>
              <a:rPr lang="en-US" altLang="zh-TW" dirty="0"/>
              <a:t>Section (</a:t>
            </a:r>
            <a:r>
              <a:rPr lang="zh-TW" altLang="en-US" dirty="0"/>
              <a:t>回應部分</a:t>
            </a:r>
            <a:r>
              <a:rPr lang="en-US" altLang="zh-TW" dirty="0"/>
              <a:t>)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553876"/>
            <a:ext cx="7886700" cy="79494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Answer Section </a:t>
            </a:r>
            <a:r>
              <a:rPr lang="zh-TW" altLang="en-US" dirty="0"/>
              <a:t>存放了要回應給用戶端的</a:t>
            </a:r>
            <a:r>
              <a:rPr lang="zh-TW" altLang="en-US" dirty="0" smtClean="0"/>
              <a:t>資料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包括 </a:t>
            </a:r>
            <a:r>
              <a:rPr lang="en-US" altLang="zh-TW" dirty="0"/>
              <a:t>6 </a:t>
            </a:r>
            <a:r>
              <a:rPr lang="zh-TW" altLang="en-US" dirty="0"/>
              <a:t>個欄位：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4" y="2348815"/>
            <a:ext cx="4680374" cy="34565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2903" y="238728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資源名稱</a:t>
            </a:r>
          </a:p>
        </p:txBody>
      </p:sp>
      <p:sp>
        <p:nvSpPr>
          <p:cNvPr id="4" name="矩形 3"/>
          <p:cNvSpPr/>
          <p:nvPr/>
        </p:nvSpPr>
        <p:spPr>
          <a:xfrm>
            <a:off x="6002453" y="2746700"/>
            <a:ext cx="22400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存放查詢的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欄位長度視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長度而定</a:t>
            </a:r>
          </a:p>
        </p:txBody>
      </p:sp>
      <p:sp>
        <p:nvSpPr>
          <p:cNvPr id="5" name="矩形 4"/>
          <p:cNvSpPr/>
          <p:nvPr/>
        </p:nvSpPr>
        <p:spPr>
          <a:xfrm>
            <a:off x="5001080" y="3352331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</a:p>
        </p:txBody>
      </p:sp>
      <p:sp>
        <p:nvSpPr>
          <p:cNvPr id="10" name="矩形 9"/>
          <p:cNvSpPr/>
          <p:nvPr/>
        </p:nvSpPr>
        <p:spPr>
          <a:xfrm>
            <a:off x="1580097" y="2466426"/>
            <a:ext cx="14838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(Resource Record)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1635762" y="2989073"/>
          <a:ext cx="3250011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2545161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61722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SOA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Start of Authority, </a:t>
                      </a:r>
                      <a:r>
                        <a:rPr lang="zh-TW" altLang="en-US" sz="900" dirty="0" smtClean="0"/>
                        <a:t>起始授權</a:t>
                      </a:r>
                      <a:endParaRPr lang="en-US" altLang="zh-TW" sz="900" dirty="0" smtClean="0"/>
                    </a:p>
                    <a:p>
                      <a:r>
                        <a:rPr lang="zh-TW" altLang="en-US" sz="900" dirty="0" smtClean="0"/>
                        <a:t>記錄此區域的授權資訊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包含主要名稱伺服器與管理此區域的負責人之電子郵件帳號、修改的版次、每筆紀錄在快取中存放的時間等等。</a:t>
                      </a:r>
                      <a:endParaRPr lang="zh-TW" altLang="en-US" sz="900" dirty="0"/>
                    </a:p>
                  </a:txBody>
                  <a:tcPr marL="68580" marR="68580" marT="34290" marB="34290"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NS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Name Server, </a:t>
                      </a:r>
                      <a:r>
                        <a:rPr lang="zh-TW" altLang="en-US" sz="1400" dirty="0" smtClean="0"/>
                        <a:t>名稱伺服器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dirty="0" smtClean="0"/>
                        <a:t>記錄管轄此區域的名稱伺服器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它包含了主要名稱伺服器和次要名稱伺服器。</a:t>
                      </a:r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Address, </a:t>
                      </a:r>
                      <a:r>
                        <a:rPr lang="zh-TW" altLang="en-US" sz="1400" dirty="0" smtClean="0"/>
                        <a:t>位址</a:t>
                      </a:r>
                      <a:endParaRPr lang="en-US" altLang="zh-TW" sz="1400" dirty="0" smtClean="0"/>
                    </a:p>
                    <a:p>
                      <a:r>
                        <a:rPr lang="en-US" altLang="zh-TW" sz="900" b="1" dirty="0" smtClean="0"/>
                        <a:t>FQDN </a:t>
                      </a:r>
                      <a:r>
                        <a:rPr lang="zh-TW" altLang="en-US" sz="900" b="1" dirty="0" smtClean="0"/>
                        <a:t>所對應的 </a:t>
                      </a:r>
                      <a:r>
                        <a:rPr lang="en-US" altLang="zh-TW" sz="900" b="1" dirty="0" smtClean="0"/>
                        <a:t>IP </a:t>
                      </a:r>
                      <a:r>
                        <a:rPr lang="zh-TW" altLang="en-US" sz="900" b="1" dirty="0" smtClean="0"/>
                        <a:t>位址</a:t>
                      </a:r>
                      <a:endParaRPr lang="zh-TW" altLang="en-US" sz="900" b="1" dirty="0"/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CNAME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Canonical Name, </a:t>
                      </a:r>
                      <a:r>
                        <a:rPr lang="zh-TW" altLang="en-US" sz="1400" dirty="0" smtClean="0"/>
                        <a:t>別名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記錄某台主機的別名。</a:t>
                      </a:r>
                      <a:endParaRPr lang="zh-TW" alt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MX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Mail Exchanger, </a:t>
                      </a:r>
                      <a:r>
                        <a:rPr lang="zh-TW" altLang="en-US" sz="1400" dirty="0" smtClean="0"/>
                        <a:t>郵件交換器</a:t>
                      </a:r>
                      <a:endParaRPr lang="en-US" altLang="zh-TW" sz="14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PTR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(Pointer, </a:t>
                      </a:r>
                      <a:r>
                        <a:rPr lang="zh-TW" altLang="en-US" sz="1400" dirty="0" smtClean="0"/>
                        <a:t>反向查詢指標</a:t>
                      </a:r>
                      <a:r>
                        <a:rPr lang="en-US" altLang="zh-TW" sz="1400" dirty="0" smtClean="0"/>
                        <a:t>)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585430" y="335879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資源類型</a:t>
            </a:r>
          </a:p>
        </p:txBody>
      </p:sp>
      <p:sp>
        <p:nvSpPr>
          <p:cNvPr id="8" name="矩形 7"/>
          <p:cNvSpPr/>
          <p:nvPr/>
        </p:nvSpPr>
        <p:spPr>
          <a:xfrm>
            <a:off x="9271864" y="3348025"/>
            <a:ext cx="133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所屬的網路類型</a:t>
            </a:r>
            <a:endParaRPr lang="en-US" altLang="zh-TW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欄位值固定為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6250" y="3974063"/>
            <a:ext cx="2514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資料保留在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伺服器快取中的時間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以秒為計量單位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表示不存放在快取</a:t>
            </a:r>
          </a:p>
        </p:txBody>
      </p:sp>
      <p:sp>
        <p:nvSpPr>
          <p:cNvPr id="12" name="矩形 11"/>
          <p:cNvSpPr/>
          <p:nvPr/>
        </p:nvSpPr>
        <p:spPr>
          <a:xfrm>
            <a:off x="5586953" y="3902322"/>
            <a:ext cx="10642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存活時間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869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resource record type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1574" y="2005098"/>
            <a:ext cx="9981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記錄是用於名稱解析的重要記錄，它將特定的主機名對映到對應主機的</a:t>
            </a:r>
            <a:r>
              <a:rPr lang="en-US" altLang="zh-TW" sz="2400" dirty="0" smtClean="0"/>
              <a:t>IP</a:t>
            </a:r>
            <a:r>
              <a:rPr lang="zh-TW" altLang="en-US" sz="2400" dirty="0" smtClean="0"/>
              <a:t>位址上。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別名記錄（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CNAME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en-US" altLang="zh-TW" sz="2400" dirty="0" smtClean="0"/>
              <a:t>: 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CNAME</a:t>
            </a:r>
            <a:r>
              <a:rPr lang="zh-TW" altLang="en-US" sz="2400" dirty="0" smtClean="0"/>
              <a:t>記錄用於將某個別名指向到某個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記錄上，這樣就不需要再為某個新名字另外建立一條新的</a:t>
            </a:r>
            <a:r>
              <a:rPr lang="en-US" altLang="zh-TW" sz="2400" dirty="0" smtClean="0"/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記錄。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MX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400" dirty="0"/>
              <a:t>the </a:t>
            </a:r>
            <a:r>
              <a:rPr lang="en-US" altLang="zh-TW" sz="2400" i="1" dirty="0"/>
              <a:t>MX</a:t>
            </a:r>
            <a:r>
              <a:rPr lang="en-US" altLang="zh-TW" sz="2400" dirty="0"/>
              <a:t> record specifies the mail server used to handle mail for a domain specified in an e-mail address</a:t>
            </a:r>
            <a:endParaRPr lang="zh-TW" altLang="en-US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IPv6</a:t>
            </a:r>
            <a:r>
              <a:rPr lang="zh-TW" altLang="en-US" sz="2400" dirty="0" smtClean="0"/>
              <a:t>主機記錄（</a:t>
            </a:r>
            <a:r>
              <a:rPr lang="en-US" altLang="zh-TW" sz="2400" dirty="0" smtClean="0"/>
              <a:t>AAAA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3596</a:t>
            </a:r>
            <a:r>
              <a:rPr lang="zh-TW" altLang="en-US" sz="2400" dirty="0" smtClean="0"/>
              <a:t>定義，與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記錄對應，用於將特定的主機名對映到一個主機的</a:t>
            </a:r>
            <a:r>
              <a:rPr lang="en-US" altLang="zh-TW" sz="2400" dirty="0" smtClean="0"/>
              <a:t>IPv6</a:t>
            </a:r>
            <a:r>
              <a:rPr lang="zh-TW" altLang="en-US" sz="2400" dirty="0" smtClean="0"/>
              <a:t>位址。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服務位置記錄（</a:t>
            </a:r>
            <a:r>
              <a:rPr lang="en-US" altLang="zh-TW" sz="2400" dirty="0" smtClean="0"/>
              <a:t>SRV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2782</a:t>
            </a:r>
            <a:r>
              <a:rPr lang="zh-TW" altLang="en-US" sz="2400" dirty="0" smtClean="0"/>
              <a:t>定義，用於定義提供特定服務的伺服器的位置，如主機（</a:t>
            </a:r>
            <a:r>
              <a:rPr lang="en-US" altLang="zh-TW" sz="2400" dirty="0" smtClean="0"/>
              <a:t>hostname</a:t>
            </a:r>
            <a:r>
              <a:rPr lang="zh-TW" altLang="en-US" sz="2400" dirty="0" smtClean="0"/>
              <a:t>），埠（</a:t>
            </a:r>
            <a:r>
              <a:rPr lang="en-US" altLang="zh-TW" sz="2400" dirty="0" smtClean="0"/>
              <a:t>port number</a:t>
            </a:r>
            <a:r>
              <a:rPr lang="zh-TW" altLang="en-US" sz="2400" dirty="0" smtClean="0"/>
              <a:t>）等。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記錄：</a:t>
            </a:r>
            <a:r>
              <a:rPr lang="en-US" altLang="zh-TW" sz="2400" dirty="0" smtClean="0"/>
              <a:t>RFC 3403</a:t>
            </a:r>
            <a:r>
              <a:rPr lang="zh-TW" altLang="en-US" sz="2400" dirty="0" smtClean="0"/>
              <a:t>定義，它提供了正規表示式方式去對映一個域名。</a:t>
            </a: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記錄非常著名的一個應用是用於</a:t>
            </a:r>
            <a:r>
              <a:rPr lang="en-US" altLang="zh-TW" sz="2400" dirty="0" smtClean="0"/>
              <a:t>ENUM</a:t>
            </a:r>
            <a:r>
              <a:rPr lang="zh-TW" altLang="en-US" sz="2400" dirty="0" smtClean="0"/>
              <a:t>查詢。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2129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7228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12" y="950120"/>
            <a:ext cx="5688092" cy="49680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30" y="2203450"/>
            <a:ext cx="3750860" cy="21576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86309" y="1060451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653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86" y="2069431"/>
            <a:ext cx="2112387" cy="158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601453" y="2558716"/>
            <a:ext cx="3769894" cy="802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7" t="5496" b="4991"/>
          <a:stretch/>
        </p:blipFill>
        <p:spPr bwMode="auto">
          <a:xfrm>
            <a:off x="7724273" y="1507957"/>
            <a:ext cx="1733046" cy="231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494625" y="380818"/>
            <a:ext cx="2484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DNS server</a:t>
            </a:r>
            <a:endParaRPr lang="zh-TW" altLang="en-US" sz="40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601453" y="3007895"/>
            <a:ext cx="4002506" cy="802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01453" y="1684710"/>
            <a:ext cx="26961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DNS </a:t>
            </a:r>
            <a:r>
              <a:rPr lang="en-US" altLang="zh-TW" sz="4400" dirty="0" smtClean="0"/>
              <a:t>Query</a:t>
            </a:r>
            <a:endParaRPr lang="en-US" altLang="zh-TW" sz="4400" dirty="0"/>
          </a:p>
        </p:txBody>
      </p:sp>
      <p:sp>
        <p:nvSpPr>
          <p:cNvPr id="10" name="矩形 9"/>
          <p:cNvSpPr/>
          <p:nvPr/>
        </p:nvSpPr>
        <p:spPr>
          <a:xfrm>
            <a:off x="4555958" y="3136521"/>
            <a:ext cx="33688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DNS </a:t>
            </a:r>
            <a:r>
              <a:rPr lang="en-US" altLang="zh-TW" sz="4400" dirty="0" smtClean="0"/>
              <a:t>response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3985895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0428" y="2089954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11"/>
          <a:stretch/>
        </p:blipFill>
        <p:spPr>
          <a:xfrm>
            <a:off x="1910428" y="2455068"/>
            <a:ext cx="6996748" cy="268208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708652" y="4176027"/>
            <a:ext cx="1509115" cy="21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03900" y="4037526"/>
            <a:ext cx="9017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7217765" y="4037526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標準查詢封包</a:t>
            </a:r>
          </a:p>
        </p:txBody>
      </p:sp>
      <p:sp>
        <p:nvSpPr>
          <p:cNvPr id="14" name="矩形 13"/>
          <p:cNvSpPr/>
          <p:nvPr/>
        </p:nvSpPr>
        <p:spPr>
          <a:xfrm>
            <a:off x="6290103" y="438994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完整封包</a:t>
            </a:r>
          </a:p>
        </p:txBody>
      </p:sp>
      <p:sp>
        <p:nvSpPr>
          <p:cNvPr id="15" name="矩形 14"/>
          <p:cNvSpPr/>
          <p:nvPr/>
        </p:nvSpPr>
        <p:spPr>
          <a:xfrm>
            <a:off x="7298676" y="4528440"/>
            <a:ext cx="2241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使用遞迴（</a:t>
            </a:r>
            <a:r>
              <a:rPr lang="en-US" altLang="zh-TW" sz="1350" dirty="0"/>
              <a:t>Recursive</a:t>
            </a:r>
            <a:r>
              <a:rPr lang="zh-TW" altLang="en-US" sz="1350" dirty="0"/>
              <a:t>）查詢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544118" y="4666940"/>
            <a:ext cx="815532" cy="21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2133" y="1180275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20939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2477" y="179150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90" y="2220908"/>
            <a:ext cx="4995674" cy="2262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5155" y="2839651"/>
            <a:ext cx="15475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所要查詢的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endParaRPr lang="zh-TW" altLang="en-US" sz="135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4188" y="3735392"/>
            <a:ext cx="12650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對應的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11" name="矩形 10"/>
          <p:cNvSpPr/>
          <p:nvPr/>
        </p:nvSpPr>
        <p:spPr>
          <a:xfrm>
            <a:off x="5263499" y="4016962"/>
            <a:ext cx="2053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此查詢是在 </a:t>
            </a:r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</a:t>
            </a:r>
          </a:p>
        </p:txBody>
      </p:sp>
      <p:sp>
        <p:nvSpPr>
          <p:cNvPr id="12" name="矩形 11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4653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386" y="937419"/>
            <a:ext cx="5038928" cy="49553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2477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回答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</a:p>
        </p:txBody>
      </p:sp>
    </p:spTree>
    <p:extLst>
      <p:ext uri="{BB962C8B-B14F-4D97-AF65-F5344CB8AC3E}">
        <p14:creationId xmlns:p14="http://schemas.microsoft.com/office/powerpoint/2010/main" val="12753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DNS</a:t>
            </a:r>
            <a:r>
              <a:rPr lang="zh-TW" altLang="en-US" sz="5400" dirty="0"/>
              <a:t>伺服器</a:t>
            </a:r>
          </a:p>
        </p:txBody>
      </p:sp>
      <p:sp>
        <p:nvSpPr>
          <p:cNvPr id="3" name="矩形 2"/>
          <p:cNvSpPr/>
          <p:nvPr/>
        </p:nvSpPr>
        <p:spPr>
          <a:xfrm>
            <a:off x="5311171" y="32443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4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針對</a:t>
            </a:r>
            <a:r>
              <a:rPr lang="en-US" altLang="zh-TW" sz="5400" dirty="0"/>
              <a:t>DNS</a:t>
            </a:r>
            <a:r>
              <a:rPr lang="zh-TW" altLang="en-US" sz="5400" dirty="0"/>
              <a:t>的攻擊</a:t>
            </a:r>
          </a:p>
        </p:txBody>
      </p:sp>
    </p:spTree>
    <p:extLst>
      <p:ext uri="{BB962C8B-B14F-4D97-AF65-F5344CB8AC3E}">
        <p14:creationId xmlns:p14="http://schemas.microsoft.com/office/powerpoint/2010/main" val="12381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290176"/>
            <a:ext cx="7886700" cy="849077"/>
          </a:xfrm>
        </p:spPr>
        <p:txBody>
          <a:bodyPr/>
          <a:lstStyle/>
          <a:p>
            <a:r>
              <a:rPr lang="zh-TW" altLang="en-US" dirty="0"/>
              <a:t>針對</a:t>
            </a:r>
            <a:r>
              <a:rPr lang="en-US" altLang="zh-TW" dirty="0"/>
              <a:t>DNS</a:t>
            </a:r>
            <a:r>
              <a:rPr lang="zh-TW" altLang="en-US" dirty="0"/>
              <a:t>的</a:t>
            </a:r>
            <a:r>
              <a:rPr lang="zh-TW" altLang="en-US" dirty="0" smtClean="0"/>
              <a:t>攻擊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200" y="6381186"/>
            <a:ext cx="656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https://securitytrails.com/blog/most-popular-types-dns-attacks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29500" y="1498062"/>
            <a:ext cx="64690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DNS </a:t>
            </a:r>
            <a:r>
              <a:rPr lang="zh-TW" altLang="en-US" sz="2400" dirty="0"/>
              <a:t>放大攻擊</a:t>
            </a:r>
            <a:r>
              <a:rPr lang="en-US" altLang="zh-TW" sz="2400" dirty="0"/>
              <a:t>DNS flood attack</a:t>
            </a:r>
          </a:p>
          <a:p>
            <a:r>
              <a:rPr lang="en-US" altLang="zh-TW" sz="2400" dirty="0"/>
              <a:t>Distributed Reflection Denial of Service (</a:t>
            </a:r>
            <a:r>
              <a:rPr lang="en-US" altLang="zh-TW" sz="2400" dirty="0" err="1"/>
              <a:t>DRDoS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DNS cache poisoning(DNS spoofing)</a:t>
            </a:r>
          </a:p>
          <a:p>
            <a:r>
              <a:rPr lang="en-US" altLang="zh-TW" sz="2400" dirty="0"/>
              <a:t>DNS tunneling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Domain hijacking</a:t>
            </a:r>
          </a:p>
          <a:p>
            <a:r>
              <a:rPr lang="en-US" altLang="zh-TW" sz="2400" dirty="0"/>
              <a:t>DNS hijack attack</a:t>
            </a:r>
          </a:p>
          <a:p>
            <a:endParaRPr lang="en-US" altLang="zh-TW" sz="2400" dirty="0"/>
          </a:p>
          <a:p>
            <a:r>
              <a:rPr lang="en-US" altLang="zh-TW" sz="2400" dirty="0"/>
              <a:t>Random subdomain attack</a:t>
            </a:r>
          </a:p>
          <a:p>
            <a:r>
              <a:rPr lang="en-US" altLang="zh-TW" sz="2400" dirty="0"/>
              <a:t>NXDOMAIN attack</a:t>
            </a:r>
            <a:endParaRPr lang="zh-TW" altLang="en-US" sz="2400" dirty="0"/>
          </a:p>
          <a:p>
            <a:r>
              <a:rPr lang="en-US" altLang="zh-TW" sz="2400" dirty="0"/>
              <a:t>Phantom domain attack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290717" y="1154242"/>
            <a:ext cx="242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http://www.cc.ntu.edu.tw/chinese/epaper/0028/20140320_2808.html</a:t>
            </a:r>
          </a:p>
        </p:txBody>
      </p:sp>
    </p:spTree>
    <p:extLst>
      <p:ext uri="{BB962C8B-B14F-4D97-AF65-F5344CB8AC3E}">
        <p14:creationId xmlns:p14="http://schemas.microsoft.com/office/powerpoint/2010/main" val="30032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8931" y="154215"/>
            <a:ext cx="8844197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DNS DDoS</a:t>
            </a:r>
            <a:r>
              <a:rPr lang="zh-TW" altLang="en-US" dirty="0"/>
              <a:t>：攻擊者大量的佔用攻擊目標的網路頻寬，大量耗用網路基礎設施連線狀態，企圖耗盡這些伺服器的網域名稱解析器，以及快取資料庫資源，甚至對</a:t>
            </a:r>
            <a:r>
              <a:rPr lang="en-US" altLang="zh-TW" dirty="0"/>
              <a:t>DNS</a:t>
            </a:r>
            <a:r>
              <a:rPr lang="zh-TW" altLang="en-US" dirty="0"/>
              <a:t>伺服器送出並不存在</a:t>
            </a:r>
            <a:r>
              <a:rPr lang="en-US" altLang="zh-TW" dirty="0"/>
              <a:t>DNS</a:t>
            </a:r>
            <a:r>
              <a:rPr lang="zh-TW" altLang="en-US" dirty="0"/>
              <a:t>快取資料的網域名稱解析請求，這些惡意行為都是屬於</a:t>
            </a:r>
            <a:r>
              <a:rPr lang="en-US" altLang="zh-TW" dirty="0"/>
              <a:t>DNS DDoS</a:t>
            </a:r>
            <a:r>
              <a:rPr lang="zh-TW" altLang="en-US" dirty="0"/>
              <a:t>攻擊。</a:t>
            </a:r>
            <a:r>
              <a:rPr lang="en-US" altLang="zh-TW" dirty="0"/>
              <a:t>[4]</a:t>
            </a:r>
          </a:p>
          <a:p>
            <a:r>
              <a:rPr lang="en-US" altLang="zh-TW" dirty="0"/>
              <a:t>DNS Cache Poisoning</a:t>
            </a:r>
            <a:r>
              <a:rPr lang="zh-TW" altLang="en-US" dirty="0"/>
              <a:t>：由於 </a:t>
            </a:r>
            <a:r>
              <a:rPr lang="en-US" altLang="zh-TW" dirty="0"/>
              <a:t>DNS </a:t>
            </a:r>
            <a:r>
              <a:rPr lang="zh-TW" altLang="en-US" dirty="0"/>
              <a:t>協定設計的缺陷，攻擊者可以利用其協定的弱點進行</a:t>
            </a:r>
            <a:r>
              <a:rPr lang="en-US" altLang="zh-TW" dirty="0"/>
              <a:t>DNS Cache Poisoning </a:t>
            </a:r>
            <a:r>
              <a:rPr lang="zh-TW" altLang="en-US" dirty="0"/>
              <a:t>攻擊，將偽造的惡意紀錄加入有弱點的 </a:t>
            </a:r>
            <a:r>
              <a:rPr lang="en-US" altLang="zh-TW" dirty="0"/>
              <a:t>DNS</a:t>
            </a:r>
            <a:r>
              <a:rPr lang="zh-TW" altLang="en-US" dirty="0"/>
              <a:t>，這將造成使用者雖然使用正常網域名稱存取網路服務，卻因受害 </a:t>
            </a:r>
            <a:r>
              <a:rPr lang="en-US" altLang="zh-TW" dirty="0"/>
              <a:t>DNS </a:t>
            </a:r>
            <a:r>
              <a:rPr lang="zh-TW" altLang="en-US" dirty="0"/>
              <a:t>將正常網域名稱對應至惡意</a:t>
            </a:r>
            <a:r>
              <a:rPr lang="en-US" altLang="zh-TW" dirty="0"/>
              <a:t>IP</a:t>
            </a:r>
            <a:r>
              <a:rPr lang="zh-TW" altLang="en-US" dirty="0"/>
              <a:t>位址，而造成使用者被引導至惡意網站</a:t>
            </a:r>
            <a:r>
              <a:rPr lang="en-US" altLang="zh-TW" dirty="0"/>
              <a:t>[5]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DNS Amplification</a:t>
            </a:r>
            <a:r>
              <a:rPr lang="zh-TW" altLang="en-US" dirty="0"/>
              <a:t>：攻擊者將</a:t>
            </a:r>
            <a:r>
              <a:rPr lang="en-US" altLang="zh-TW" dirty="0"/>
              <a:t>DNS</a:t>
            </a:r>
            <a:r>
              <a:rPr lang="zh-TW" altLang="en-US" dirty="0"/>
              <a:t>查詢封包中的來源</a:t>
            </a:r>
            <a:r>
              <a:rPr lang="en-US" altLang="zh-TW" dirty="0"/>
              <a:t>IP</a:t>
            </a:r>
            <a:r>
              <a:rPr lang="zh-TW" altLang="en-US" dirty="0"/>
              <a:t>位址偽造成受害主機的</a:t>
            </a:r>
            <a:r>
              <a:rPr lang="en-US" altLang="zh-TW" dirty="0"/>
              <a:t>IP</a:t>
            </a:r>
            <a:r>
              <a:rPr lang="zh-TW" altLang="en-US" dirty="0"/>
              <a:t>位址，向設定不良的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送出大量查詢封包，設定不良的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則會將大量查詢結果回應到受害主機，以</a:t>
            </a:r>
            <a:r>
              <a:rPr lang="en-US" altLang="zh-TW" dirty="0"/>
              <a:t>DDoS</a:t>
            </a:r>
            <a:r>
              <a:rPr lang="zh-TW" altLang="en-US" dirty="0"/>
              <a:t>的方式癱瘓受害的網路與主機資源。</a:t>
            </a:r>
            <a:r>
              <a:rPr lang="en-US" altLang="zh-TW" dirty="0"/>
              <a:t>[6]</a:t>
            </a:r>
          </a:p>
          <a:p>
            <a:r>
              <a:rPr lang="en-US" altLang="zh-TW" dirty="0"/>
              <a:t>DNS Man-in-Middle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中間人攻擊方式，以常見的</a:t>
            </a:r>
            <a:r>
              <a:rPr lang="en-US" altLang="zh-TW" dirty="0"/>
              <a:t>DNS</a:t>
            </a:r>
            <a:r>
              <a:rPr lang="zh-TW" altLang="en-US" dirty="0"/>
              <a:t>欺騙為例，受害者將其</a:t>
            </a:r>
            <a:r>
              <a:rPr lang="en-US" altLang="zh-TW" dirty="0"/>
              <a:t>DNS</a:t>
            </a:r>
            <a:r>
              <a:rPr lang="zh-TW" altLang="en-US" dirty="0"/>
              <a:t>請求發送給攻擊者，然後攻擊者以偽造的</a:t>
            </a:r>
            <a:r>
              <a:rPr lang="en-US" altLang="zh-TW" dirty="0"/>
              <a:t>DNS</a:t>
            </a:r>
            <a:r>
              <a:rPr lang="zh-TW" altLang="en-US" dirty="0"/>
              <a:t>查詢資訊回應受害者，將正確的</a:t>
            </a:r>
            <a:r>
              <a:rPr lang="en-US" altLang="zh-TW" dirty="0"/>
              <a:t>IP</a:t>
            </a:r>
            <a:r>
              <a:rPr lang="zh-TW" altLang="en-US" dirty="0"/>
              <a:t>位址替換為其他</a:t>
            </a:r>
            <a:r>
              <a:rPr lang="en-US" altLang="zh-TW" dirty="0"/>
              <a:t>IP</a:t>
            </a:r>
            <a:r>
              <a:rPr lang="zh-TW" altLang="en-US" dirty="0"/>
              <a:t>位址，之後受害者就登入了攻擊者指定</a:t>
            </a:r>
            <a:r>
              <a:rPr lang="en-US" altLang="zh-TW" dirty="0"/>
              <a:t>IP</a:t>
            </a:r>
            <a:r>
              <a:rPr lang="zh-TW" altLang="en-US" dirty="0"/>
              <a:t>位址的一個偽冒網站，例如某銀行網站，從而欺騙受害者輸入他們的銀行資訊，例如銀行帳號及密碼，然後駭客遂行不法的行為進行獲利。</a:t>
            </a:r>
            <a:r>
              <a:rPr lang="en-US" altLang="zh-TW" dirty="0"/>
              <a:t>[7]</a:t>
            </a:r>
          </a:p>
          <a:p>
            <a:r>
              <a:rPr lang="en-US" altLang="zh-TW" dirty="0"/>
              <a:t>DNS Hijacking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劫持就是經由劫持</a:t>
            </a:r>
            <a:r>
              <a:rPr lang="en-US" altLang="zh-TW" dirty="0"/>
              <a:t>DNS</a:t>
            </a:r>
            <a:r>
              <a:rPr lang="zh-TW" altLang="en-US" dirty="0"/>
              <a:t>伺服器，取得某網域名稱的解析記錄控制權，進而修改此網域名稱的解析結果，導致對該網域名稱的連結由原來的</a:t>
            </a:r>
            <a:r>
              <a:rPr lang="en-US" altLang="zh-TW" dirty="0"/>
              <a:t>IP</a:t>
            </a:r>
            <a:r>
              <a:rPr lang="zh-TW" altLang="en-US" dirty="0"/>
              <a:t>位址轉向到修改後的指定</a:t>
            </a:r>
            <a:r>
              <a:rPr lang="en-US" altLang="zh-TW" dirty="0"/>
              <a:t>IP</a:t>
            </a:r>
            <a:r>
              <a:rPr lang="zh-TW" altLang="en-US" dirty="0"/>
              <a:t>位址，其結果就是對特定的網址不能連結或連結到假冒的網址，從而達成竊取受害者的資料或破壞原有正常服務的目的。</a:t>
            </a:r>
            <a:r>
              <a:rPr lang="en-US" altLang="zh-TW" dirty="0"/>
              <a:t>DNS</a:t>
            </a:r>
            <a:r>
              <a:rPr lang="zh-TW" altLang="en-US" dirty="0"/>
              <a:t>劫持是通過篡改</a:t>
            </a:r>
            <a:r>
              <a:rPr lang="en-US" altLang="zh-TW" dirty="0"/>
              <a:t>DNS</a:t>
            </a:r>
            <a:r>
              <a:rPr lang="zh-TW" altLang="en-US" dirty="0"/>
              <a:t>伺服器上的資料，回應給受害者一個錯誤的查詢結果來實現攻擊目的。</a:t>
            </a:r>
            <a:r>
              <a:rPr lang="en-US" altLang="zh-TW" dirty="0"/>
              <a:t>[8]</a:t>
            </a:r>
          </a:p>
          <a:p>
            <a:r>
              <a:rPr lang="en-US" altLang="zh-TW" dirty="0"/>
              <a:t>DNS Pharming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網址嫁接攻擊是透過入侵 </a:t>
            </a:r>
            <a:r>
              <a:rPr lang="en-US" altLang="zh-TW" dirty="0"/>
              <a:t>DNS </a:t>
            </a:r>
            <a:r>
              <a:rPr lang="zh-TW" altLang="en-US" dirty="0"/>
              <a:t>主機直接修改 </a:t>
            </a:r>
            <a:r>
              <a:rPr lang="en-US" altLang="zh-TW" dirty="0"/>
              <a:t>DNS </a:t>
            </a:r>
            <a:r>
              <a:rPr lang="zh-TW" altLang="en-US" dirty="0"/>
              <a:t>指向，讓受害者的連線轉接至另一個惡意網站，所以一般使用者根本無法發現錯誤，</a:t>
            </a:r>
            <a:r>
              <a:rPr lang="en-US" altLang="zh-TW" dirty="0"/>
              <a:t>DNS Pharming</a:t>
            </a:r>
            <a:r>
              <a:rPr lang="zh-TW" altLang="en-US" dirty="0"/>
              <a:t>會顯示正常的網域名稱，除非網頁內容有瑕疵被發現，否則必須採用</a:t>
            </a:r>
            <a:r>
              <a:rPr lang="en-US" altLang="zh-TW" dirty="0"/>
              <a:t>https </a:t>
            </a:r>
            <a:r>
              <a:rPr lang="zh-TW" altLang="en-US" dirty="0"/>
              <a:t>加密認證或 </a:t>
            </a:r>
            <a:r>
              <a:rPr lang="en-US" altLang="zh-TW" dirty="0"/>
              <a:t>DNSSEC</a:t>
            </a:r>
            <a:r>
              <a:rPr lang="zh-TW" altLang="en-US" dirty="0"/>
              <a:t>才能避免此類問題的發生。</a:t>
            </a:r>
            <a:r>
              <a:rPr lang="en-US" altLang="zh-TW" dirty="0"/>
              <a:t>[9]</a:t>
            </a:r>
          </a:p>
          <a:p>
            <a:r>
              <a:rPr lang="en-US" altLang="zh-TW" dirty="0"/>
              <a:t>DNS Tunneling</a:t>
            </a:r>
            <a:r>
              <a:rPr lang="zh-TW" altLang="en-US" dirty="0"/>
              <a:t>：</a:t>
            </a:r>
            <a:r>
              <a:rPr lang="en-US" altLang="zh-TW" dirty="0"/>
              <a:t>DNS Tunneling</a:t>
            </a:r>
            <a:r>
              <a:rPr lang="zh-TW" altLang="en-US" dirty="0"/>
              <a:t>是隱蔽通道的一種，經由將其他通信協定封裝在</a:t>
            </a:r>
            <a:r>
              <a:rPr lang="en-US" altLang="zh-TW" dirty="0"/>
              <a:t>DNS</a:t>
            </a:r>
            <a:r>
              <a:rPr lang="zh-TW" altLang="en-US" dirty="0"/>
              <a:t>通信協定中傳輸，以突破企業安全機制的限制而完成非法通訊的過程。因為在網際網路的</a:t>
            </a:r>
            <a:r>
              <a:rPr lang="en-US" altLang="zh-TW" dirty="0"/>
              <a:t>DNS</a:t>
            </a:r>
            <a:r>
              <a:rPr lang="zh-TW" altLang="en-US" dirty="0"/>
              <a:t>是一個必不可少的基礎服務，所以大部分企業的防火牆和入侵檢測系統很少會過濾</a:t>
            </a:r>
            <a:r>
              <a:rPr lang="en-US" altLang="zh-TW" dirty="0"/>
              <a:t>DNS</a:t>
            </a:r>
            <a:r>
              <a:rPr lang="zh-TW" altLang="en-US" dirty="0"/>
              <a:t>流量，這就給</a:t>
            </a:r>
            <a:r>
              <a:rPr lang="en-US" altLang="zh-TW" dirty="0"/>
              <a:t>DNS</a:t>
            </a:r>
            <a:r>
              <a:rPr lang="zh-TW" altLang="en-US" dirty="0"/>
              <a:t>作為一種隱蔽通道提供了條件，從而可以利用它實現例如遠端控制，資料傳輸作業。現在越來越多的研究證明</a:t>
            </a:r>
            <a:r>
              <a:rPr lang="en-US" altLang="zh-TW" dirty="0"/>
              <a:t>DNS Tunneling</a:t>
            </a:r>
            <a:r>
              <a:rPr lang="zh-TW" altLang="en-US" dirty="0"/>
              <a:t>也經常在殭屍網路和</a:t>
            </a:r>
            <a:r>
              <a:rPr lang="en-US" altLang="zh-TW" dirty="0"/>
              <a:t>APT</a:t>
            </a:r>
            <a:r>
              <a:rPr lang="zh-TW" altLang="en-US" dirty="0"/>
              <a:t>攻擊中扮演著重要的角色。</a:t>
            </a:r>
            <a:r>
              <a:rPr lang="en-US" altLang="zh-TW" dirty="0"/>
              <a:t>[10]</a:t>
            </a:r>
          </a:p>
          <a:p>
            <a:r>
              <a:rPr lang="en-US" altLang="zh-TW" dirty="0"/>
              <a:t>DNS Based Exploits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漏洞攻擊是針對</a:t>
            </a:r>
            <a:r>
              <a:rPr lang="en-US" altLang="zh-TW" dirty="0"/>
              <a:t>DNS</a:t>
            </a:r>
            <a:r>
              <a:rPr lang="zh-TW" altLang="en-US" dirty="0"/>
              <a:t>軟體本身的漏洞進行攻擊。</a:t>
            </a:r>
          </a:p>
        </p:txBody>
      </p:sp>
    </p:spTree>
    <p:extLst>
      <p:ext uri="{BB962C8B-B14F-4D97-AF65-F5344CB8AC3E}">
        <p14:creationId xmlns:p14="http://schemas.microsoft.com/office/powerpoint/2010/main" val="13139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9199" y="4645916"/>
            <a:ext cx="428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DNS</a:t>
            </a:r>
            <a:r>
              <a:rPr lang="zh-TW" altLang="en-US" sz="3600" dirty="0"/>
              <a:t>安全防護探討</a:t>
            </a:r>
            <a:endParaRPr lang="en-US" altLang="zh-TW" sz="3600" dirty="0"/>
          </a:p>
          <a:p>
            <a:r>
              <a:rPr lang="en-US" altLang="zh-TW" dirty="0"/>
              <a:t>https://blog.twnic.net.tw/2018/01/31/273/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9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  <a:r>
              <a:rPr lang="zh-TW" altLang="en-US" sz="8000" dirty="0"/>
              <a:t> </a:t>
            </a:r>
            <a:r>
              <a:rPr lang="en-US" altLang="zh-TW" sz="8000" dirty="0"/>
              <a:t>vs </a:t>
            </a:r>
            <a:r>
              <a:rPr lang="en-US" altLang="zh-TW" sz="8000" dirty="0">
                <a:solidFill>
                  <a:srgbClr val="FFFF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5407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898" y="348448"/>
            <a:ext cx="1191912" cy="672842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UDP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278" y="2408452"/>
            <a:ext cx="8367068" cy="39802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的工作是負責將封包分送給不同的應用程式，就如同</a:t>
            </a:r>
            <a:r>
              <a:rPr lang="en-US" altLang="zh-TW" dirty="0"/>
              <a:t>IP</a:t>
            </a:r>
            <a:r>
              <a:rPr lang="zh-TW" altLang="en-US" dirty="0"/>
              <a:t>將封包送給遠端機器一樣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是一種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不可靠且非連接性</a:t>
            </a:r>
            <a:r>
              <a:rPr lang="zh-TW" altLang="en-US" dirty="0"/>
              <a:t>的</a:t>
            </a:r>
            <a:r>
              <a:rPr lang="zh-TW" altLang="en-US" dirty="0" smtClean="0"/>
              <a:t>通訊協定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沒有</a:t>
            </a:r>
            <a:r>
              <a:rPr lang="zh-TW" altLang="en-US" dirty="0"/>
              <a:t>檢驗封包是否正確到達遠端的功能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和</a:t>
            </a:r>
            <a:r>
              <a:rPr lang="en-US" altLang="zh-TW" dirty="0"/>
              <a:t>TCP</a:t>
            </a:r>
            <a:r>
              <a:rPr lang="zh-TW" altLang="en-US" dirty="0"/>
              <a:t>最大的分</a:t>
            </a:r>
            <a:r>
              <a:rPr lang="zh-TW" altLang="en-US" dirty="0" smtClean="0"/>
              <a:t>別是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2600" dirty="0"/>
              <a:t>   </a:t>
            </a:r>
            <a:r>
              <a:rPr lang="en-US" altLang="zh-TW" sz="2600" dirty="0"/>
              <a:t>UDP</a:t>
            </a:r>
            <a:r>
              <a:rPr lang="zh-TW" altLang="en-US" sz="2600" dirty="0"/>
              <a:t>不偵測對方的存在就直接將資料送給對方，而假設對方 </a:t>
            </a:r>
            <a:endParaRPr lang="en-US" altLang="zh-TW" sz="2600" dirty="0"/>
          </a:p>
          <a:p>
            <a:pPr marL="0" indent="0">
              <a:buNone/>
            </a:pPr>
            <a:r>
              <a:rPr lang="zh-TW" altLang="en-US" sz="2600" dirty="0"/>
              <a:t>   會自行接收。</a:t>
            </a:r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 smtClean="0"/>
              <a:t>應用時機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sz="2200" dirty="0"/>
              <a:t>    對那些需要大量資料存取而又不要求可靠傳輸的程式，如</a:t>
            </a:r>
            <a:r>
              <a:rPr lang="en-US" altLang="zh-TW" sz="2200" dirty="0"/>
              <a:t>﹕</a:t>
            </a:r>
            <a:r>
              <a:rPr lang="zh-TW" altLang="en-US" sz="2200" dirty="0"/>
              <a:t>聲音傳遞</a:t>
            </a:r>
            <a:r>
              <a:rPr lang="en-US" altLang="zh-TW" sz="2200" dirty="0"/>
              <a:t>﹐</a:t>
            </a:r>
            <a:r>
              <a:rPr lang="zh-TW" altLang="en-US" sz="2200" dirty="0"/>
              <a:t>可以省卻雙方的溝通和確認時間，進而提高資料傳輸量。 </a:t>
            </a:r>
          </a:p>
        </p:txBody>
      </p:sp>
      <p:sp>
        <p:nvSpPr>
          <p:cNvPr id="2" name="矩形 1"/>
          <p:cNvSpPr/>
          <p:nvPr/>
        </p:nvSpPr>
        <p:spPr>
          <a:xfrm>
            <a:off x="1814899" y="1876423"/>
            <a:ext cx="5373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https://en.wikipedia.org/wiki/User_Datagram_Protocol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378" y="224913"/>
            <a:ext cx="4762500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4899" y="846062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User Datagram Protocol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88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86" y="2069431"/>
            <a:ext cx="2112387" cy="158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601453" y="2558716"/>
            <a:ext cx="3769894" cy="802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7" t="5496" b="4991"/>
          <a:stretch/>
        </p:blipFill>
        <p:spPr bwMode="auto">
          <a:xfrm>
            <a:off x="7724273" y="1507957"/>
            <a:ext cx="1733046" cy="231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494625" y="380818"/>
            <a:ext cx="2484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DNS server</a:t>
            </a:r>
            <a:endParaRPr lang="zh-TW" altLang="en-US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57" y="2934451"/>
            <a:ext cx="4395537" cy="350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601453" y="1684710"/>
            <a:ext cx="26961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DNS </a:t>
            </a:r>
            <a:r>
              <a:rPr lang="en-US" altLang="zh-TW" sz="4400" dirty="0" smtClean="0"/>
              <a:t>Query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1602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3323" y="1360988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0036" y="85725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UDP</a:t>
            </a:r>
          </a:p>
        </p:txBody>
      </p:sp>
      <p:pic>
        <p:nvPicPr>
          <p:cNvPr id="5" name="Picture 2" descr="「tcp udp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2" b="-1956"/>
          <a:stretch/>
        </p:blipFill>
        <p:spPr bwMode="auto">
          <a:xfrm>
            <a:off x="1707268" y="3408840"/>
            <a:ext cx="8687554" cy="17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53920" y="5637816"/>
            <a:ext cx="85019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https://www.quora.com/What-are-the-pros-and-cons-of-UDP-versus-TCP-as-transport-mechanisms-in-IP-networks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2506488"/>
            <a:ext cx="4781550" cy="6461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1" y="1338924"/>
            <a:ext cx="5410453" cy="555897"/>
          </a:xfrm>
          <a:prstGeom prst="rect">
            <a:avLst/>
          </a:prstGeom>
        </p:spPr>
      </p:pic>
      <p:sp>
        <p:nvSpPr>
          <p:cNvPr id="10" name="右大括弧 9"/>
          <p:cNvSpPr/>
          <p:nvPr/>
        </p:nvSpPr>
        <p:spPr>
          <a:xfrm rot="16200000">
            <a:off x="6133191" y="104633"/>
            <a:ext cx="381000" cy="4357922"/>
          </a:xfrm>
          <a:prstGeom prst="rightBrace">
            <a:avLst>
              <a:gd name="adj1" fmla="val 8333"/>
              <a:gd name="adj2" fmla="val 449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6910657" y="909298"/>
            <a:ext cx="38550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載送應用層 </a:t>
            </a:r>
            <a:r>
              <a:rPr lang="en-US" altLang="zh-TW" sz="1350" dirty="0"/>
              <a:t>(Application Layer) </a:t>
            </a:r>
            <a:r>
              <a:rPr lang="zh-TW" altLang="en-US" sz="1350" dirty="0"/>
              <a:t>的資訊。</a:t>
            </a:r>
            <a:endParaRPr lang="en-US" altLang="zh-TW" sz="1350" dirty="0"/>
          </a:p>
          <a:p>
            <a:r>
              <a:rPr lang="zh-TW" altLang="en-US" sz="1350" dirty="0"/>
              <a:t>可視為 </a:t>
            </a:r>
            <a:r>
              <a:rPr lang="en-US" altLang="zh-TW" sz="1350" dirty="0"/>
              <a:t>UDP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en-US" altLang="zh-TW" sz="1350" dirty="0"/>
              <a:t>, </a:t>
            </a:r>
            <a:r>
              <a:rPr lang="zh-TW" altLang="en-US" sz="900" dirty="0"/>
              <a:t>一般都稱為 </a:t>
            </a:r>
            <a:r>
              <a:rPr lang="en-US" altLang="zh-TW" sz="900" dirty="0"/>
              <a:t>UDP Data </a:t>
            </a:r>
            <a:r>
              <a:rPr lang="zh-TW" altLang="en-US" sz="900" dirty="0"/>
              <a:t>或 </a:t>
            </a:r>
            <a:r>
              <a:rPr lang="en-US" altLang="zh-TW" sz="900" dirty="0"/>
              <a:t>UDP Message</a:t>
            </a:r>
            <a:endParaRPr lang="zh-TW" altLang="en-US" sz="9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4249"/>
          <a:stretch/>
        </p:blipFill>
        <p:spPr>
          <a:xfrm>
            <a:off x="1707268" y="1461841"/>
            <a:ext cx="2042954" cy="1947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91376" y="5110445"/>
            <a:ext cx="80645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用來記錄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封包的總長度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此欄位值最小為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也就是整個封包只有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表頭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沒有任何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資料；最大值則受限於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Payload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的長度</a:t>
            </a:r>
            <a:r>
              <a:rPr lang="zh-TW" altLang="en-US" sz="1350" dirty="0"/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712201" y="2390260"/>
            <a:ext cx="16274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錯誤檢查碼</a:t>
            </a:r>
          </a:p>
          <a:p>
            <a:r>
              <a:rPr lang="en-US" altLang="zh-TW" sz="900" dirty="0"/>
              <a:t>UDP </a:t>
            </a:r>
            <a:r>
              <a:rPr lang="zh-TW" altLang="en-US" sz="900" dirty="0"/>
              <a:t>不一定要執行錯誤檢查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若是為了降低運算資源的需求等</a:t>
            </a:r>
            <a:r>
              <a:rPr lang="en-US" altLang="zh-TW" sz="900" dirty="0"/>
              <a:t>, </a:t>
            </a:r>
            <a:r>
              <a:rPr lang="zh-TW" altLang="en-US" sz="900" dirty="0"/>
              <a:t>可以不用執行錯誤檢查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此時本欄位填入 </a:t>
            </a:r>
            <a:r>
              <a:rPr lang="en-US" altLang="zh-TW" sz="900" dirty="0"/>
              <a:t>0 </a:t>
            </a:r>
            <a:r>
              <a:rPr lang="zh-TW" altLang="en-US" sz="900" dirty="0"/>
              <a:t>即可。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335676" y="1930832"/>
            <a:ext cx="7503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UDP </a:t>
            </a:r>
          </a:p>
          <a:p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08071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1678" y="13025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27" y="1682354"/>
            <a:ext cx="7591716" cy="42421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93" y="2874789"/>
            <a:ext cx="4781550" cy="6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/>
          <a:stretch/>
        </p:blipFill>
        <p:spPr>
          <a:xfrm>
            <a:off x="2051050" y="1860550"/>
            <a:ext cx="8207096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4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IP</a:t>
            </a:r>
            <a:endParaRPr lang="zh-TW" altLang="en-US" sz="6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43" y="1825625"/>
            <a:ext cx="4142810" cy="2596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1405467" y="632088"/>
            <a:ext cx="4020378" cy="4195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8900" y="4962612"/>
            <a:ext cx="7556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網路層負責在網路系統之間傳送訊息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zh-TW" altLang="en-US" dirty="0" smtClean="0">
                <a:solidFill>
                  <a:schemeClr val="bg1"/>
                </a:solidFill>
              </a:rPr>
              <a:t>將</a:t>
            </a:r>
            <a:r>
              <a:rPr lang="zh-TW" altLang="en-US" dirty="0">
                <a:solidFill>
                  <a:schemeClr val="bg1"/>
                </a:solidFill>
              </a:rPr>
              <a:t>訊息從來源端傳送到目的端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solidFill>
                  <a:schemeClr val="bg1"/>
                </a:solidFill>
              </a:rPr>
              <a:t>網路</a:t>
            </a:r>
            <a:r>
              <a:rPr lang="zh-TW" altLang="en-US" dirty="0">
                <a:solidFill>
                  <a:schemeClr val="bg1"/>
                </a:solidFill>
              </a:rPr>
              <a:t>層的主要</a:t>
            </a:r>
            <a:r>
              <a:rPr lang="zh-TW" altLang="en-US" dirty="0" smtClean="0">
                <a:solidFill>
                  <a:schemeClr val="bg1"/>
                </a:solidFill>
              </a:rPr>
              <a:t>功能：</a:t>
            </a:r>
            <a:endParaRPr lang="zh-TW" altLang="en-US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定址 </a:t>
            </a:r>
            <a:r>
              <a:rPr lang="en-US" altLang="zh-TW" dirty="0">
                <a:solidFill>
                  <a:schemeClr val="bg1"/>
                </a:solidFill>
              </a:rPr>
              <a:t>(Addressing)</a:t>
            </a:r>
            <a:r>
              <a:rPr lang="zh-TW" altLang="en-US" dirty="0">
                <a:solidFill>
                  <a:schemeClr val="bg1"/>
                </a:solidFill>
              </a:rPr>
              <a:t>：賦予網路裝置名稱或位址。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路由 </a:t>
            </a:r>
            <a:r>
              <a:rPr lang="en-US" altLang="zh-TW" dirty="0">
                <a:solidFill>
                  <a:schemeClr val="bg1"/>
                </a:solidFill>
              </a:rPr>
              <a:t>(Routing)</a:t>
            </a:r>
            <a:r>
              <a:rPr lang="zh-TW" altLang="en-US" dirty="0">
                <a:solidFill>
                  <a:schemeClr val="bg1"/>
                </a:solidFill>
              </a:rPr>
              <a:t>：決定封包在網路之間的傳送路徑。</a:t>
            </a:r>
          </a:p>
        </p:txBody>
      </p:sp>
    </p:spTree>
    <p:extLst>
      <p:ext uri="{BB962C8B-B14F-4D97-AF65-F5344CB8AC3E}">
        <p14:creationId xmlns:p14="http://schemas.microsoft.com/office/powerpoint/2010/main" val="2429621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6DC-68D3-4A94-894D-A3A4AF711CD4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3439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路由</a:t>
            </a:r>
          </a:p>
        </p:txBody>
      </p:sp>
      <p:pic>
        <p:nvPicPr>
          <p:cNvPr id="241668" name="Picture 4"/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>
          <a:xfrm>
            <a:off x="1563159" y="1393299"/>
            <a:ext cx="8785225" cy="4778902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509424" y="3203583"/>
            <a:ext cx="657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761" y="4745798"/>
            <a:ext cx="186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(32bit)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v6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(128bit)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7999" y="589009"/>
            <a:ext cx="742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在網路之間將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  <a:r>
              <a:rPr lang="zh-TW" altLang="en-US" sz="2800" dirty="0"/>
              <a:t>傳送到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目的節點</a:t>
            </a:r>
            <a:r>
              <a:rPr lang="zh-TW" altLang="en-US" sz="2800" dirty="0"/>
              <a:t>的</a:t>
            </a:r>
            <a:r>
              <a:rPr lang="zh-TW" altLang="en-US" sz="2800" dirty="0" smtClean="0"/>
              <a:t>過程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539855" y="1994190"/>
            <a:ext cx="83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形圖說文字 6"/>
          <p:cNvSpPr/>
          <p:nvPr/>
        </p:nvSpPr>
        <p:spPr>
          <a:xfrm>
            <a:off x="5312304" y="1439502"/>
            <a:ext cx="2273829" cy="547236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備</a:t>
            </a:r>
          </a:p>
        </p:txBody>
      </p:sp>
    </p:spTree>
    <p:extLst>
      <p:ext uri="{BB962C8B-B14F-4D97-AF65-F5344CB8AC3E}">
        <p14:creationId xmlns:p14="http://schemas.microsoft.com/office/powerpoint/2010/main" val="39543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CEA0-D385-4235-8883-BCBA1D959B5D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851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 smtClean="0"/>
              <a:t>封包表頭結構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</a:t>
            </a:r>
            <a:r>
              <a:rPr lang="en-US" altLang="zh-TW" dirty="0" smtClean="0"/>
              <a:t>Header</a:t>
            </a:r>
            <a:endParaRPr lang="zh-TW" altLang="en-US" dirty="0"/>
          </a:p>
        </p:txBody>
      </p:sp>
      <p:pic>
        <p:nvPicPr>
          <p:cNvPr id="2508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8413" y="1196976"/>
            <a:ext cx="7256462" cy="5472113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4174497" y="426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7085" y="35637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 </a:t>
            </a:r>
          </a:p>
        </p:txBody>
      </p:sp>
      <p:sp>
        <p:nvSpPr>
          <p:cNvPr id="4" name="矩形 3"/>
          <p:cNvSpPr/>
          <p:nvPr/>
        </p:nvSpPr>
        <p:spPr>
          <a:xfrm>
            <a:off x="4817532" y="259377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  <p:sp>
        <p:nvSpPr>
          <p:cNvPr id="5" name="矩形 4"/>
          <p:cNvSpPr/>
          <p:nvPr/>
        </p:nvSpPr>
        <p:spPr>
          <a:xfrm>
            <a:off x="8356053" y="31088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錯誤檢查碼</a:t>
            </a:r>
          </a:p>
        </p:txBody>
      </p:sp>
    </p:spTree>
    <p:extLst>
      <p:ext uri="{BB962C8B-B14F-4D97-AF65-F5344CB8AC3E}">
        <p14:creationId xmlns:p14="http://schemas.microsoft.com/office/powerpoint/2010/main" val="4141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700" t="35534" r="36206" b="12388"/>
          <a:stretch/>
        </p:blipFill>
        <p:spPr>
          <a:xfrm>
            <a:off x="765651" y="1236132"/>
            <a:ext cx="10788282" cy="550333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590800" y="2370667"/>
            <a:ext cx="1058334" cy="8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1347269" y="4453467"/>
            <a:ext cx="1772698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343036" y="5266267"/>
            <a:ext cx="3796231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343036" y="5539331"/>
            <a:ext cx="3982497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1343035" y="4180405"/>
            <a:ext cx="1776932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78286" y="2118267"/>
            <a:ext cx="547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代表此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封包所使用的協定版本為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3649134" y="2260600"/>
            <a:ext cx="2116666" cy="42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39721" y="3228390"/>
            <a:ext cx="321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預設的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::128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線單箭頭接點 21"/>
          <p:cNvCxnSpPr>
            <a:stCxn id="21" idx="1"/>
          </p:cNvCxnSpPr>
          <p:nvPr/>
        </p:nvCxnSpPr>
        <p:spPr>
          <a:xfrm flipH="1">
            <a:off x="3149489" y="3551556"/>
            <a:ext cx="2290232" cy="5145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94604" y="42308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記錄傳輸層所用的協定</a:t>
            </a:r>
          </a:p>
        </p:txBody>
      </p:sp>
      <p:sp>
        <p:nvSpPr>
          <p:cNvPr id="25" name="矩形 24"/>
          <p:cNvSpPr/>
          <p:nvPr/>
        </p:nvSpPr>
        <p:spPr>
          <a:xfrm>
            <a:off x="3157955" y="418040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</p:spTree>
    <p:extLst>
      <p:ext uri="{BB962C8B-B14F-4D97-AF65-F5344CB8AC3E}">
        <p14:creationId xmlns:p14="http://schemas.microsoft.com/office/powerpoint/2010/main" val="305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6" y="1132701"/>
            <a:ext cx="1078475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59673" y="449108"/>
            <a:ext cx="383310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:192.168.2.139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638" y="289835"/>
            <a:ext cx="5516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址表示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 bits)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" y="2778821"/>
            <a:ext cx="5725903" cy="13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12456" y="1696765"/>
            <a:ext cx="70166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位址本質上是一個長度為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二進位數字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位址分成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段</a:t>
            </a:r>
          </a:p>
        </p:txBody>
      </p:sp>
      <p:sp>
        <p:nvSpPr>
          <p:cNvPr id="9" name="矩形 8"/>
          <p:cNvSpPr/>
          <p:nvPr/>
        </p:nvSpPr>
        <p:spPr>
          <a:xfrm>
            <a:off x="1372458" y="4403965"/>
            <a:ext cx="706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各段的二進位數字轉換成十進位數字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『.』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隔開以利閱讀：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98" y="3133602"/>
            <a:ext cx="4121253" cy="664522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062992" y="3251668"/>
            <a:ext cx="875806" cy="42839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 smtClean="0"/>
              <a:t>TCP</a:t>
            </a:r>
            <a:endParaRPr lang="en-US" altLang="zh-TW" sz="8000" dirty="0"/>
          </a:p>
        </p:txBody>
      </p:sp>
    </p:spTree>
    <p:extLst>
      <p:ext uri="{BB962C8B-B14F-4D97-AF65-F5344CB8AC3E}">
        <p14:creationId xmlns:p14="http://schemas.microsoft.com/office/powerpoint/2010/main" val="30958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dns</a:t>
            </a:r>
            <a:r>
              <a:rPr lang="en-US" altLang="zh-TW" dirty="0"/>
              <a:t> format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8" y="1715472"/>
            <a:ext cx="11013534" cy="435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609975" y="1014085"/>
            <a:ext cx="2152650" cy="52322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關聯</a:t>
            </a:r>
            <a:r>
              <a:rPr lang="en-US" altLang="zh-TW" sz="1400" dirty="0" smtClean="0"/>
              <a:t>DNS</a:t>
            </a:r>
            <a:r>
              <a:rPr lang="zh-TW" altLang="en-US" sz="1400" dirty="0" smtClean="0"/>
              <a:t>的查詢與</a:t>
            </a:r>
            <a:r>
              <a:rPr lang="en-US" altLang="zh-TW" sz="1400" dirty="0" smtClean="0"/>
              <a:t>DNS</a:t>
            </a:r>
            <a:r>
              <a:rPr lang="zh-TW" altLang="en-US" sz="1400" dirty="0" smtClean="0"/>
              <a:t>的回應</a:t>
            </a:r>
            <a:endParaRPr lang="zh-TW" altLang="en-US" sz="1400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686300" y="1427381"/>
            <a:ext cx="19050" cy="6204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28624" y="4338965"/>
            <a:ext cx="22002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在</a:t>
            </a:r>
            <a:r>
              <a:rPr lang="en-US" altLang="zh-TW" sz="1400" dirty="0" smtClean="0"/>
              <a:t>Question Count </a:t>
            </a:r>
            <a:r>
              <a:rPr lang="zh-TW" altLang="en-US" sz="1400" dirty="0" smtClean="0"/>
              <a:t>的項目數量</a:t>
            </a:r>
            <a:endParaRPr lang="zh-TW" altLang="en-US" sz="14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781175" y="2686051"/>
            <a:ext cx="400050" cy="16529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28624" y="5048250"/>
            <a:ext cx="22002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在</a:t>
            </a:r>
            <a:r>
              <a:rPr lang="en-US" altLang="zh-TW" sz="1400" dirty="0" smtClean="0"/>
              <a:t>Authority Section</a:t>
            </a:r>
            <a:r>
              <a:rPr lang="zh-TW" altLang="en-US" sz="1400" dirty="0" smtClean="0"/>
              <a:t>中名稱伺服器資源紀錄的數量</a:t>
            </a:r>
            <a:endParaRPr lang="zh-TW" altLang="en-US" sz="1400" dirty="0"/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2181225" y="3371850"/>
            <a:ext cx="257175" cy="17621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0458450" y="3962400"/>
            <a:ext cx="343376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Additional Information Section</a:t>
            </a:r>
            <a:r>
              <a:rPr lang="zh-TW" altLang="en-US" sz="1400" dirty="0" smtClean="0"/>
              <a:t>中其他資源紀錄的數量</a:t>
            </a:r>
            <a:endParaRPr lang="zh-TW" altLang="en-US" sz="14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10458450" y="3371850"/>
            <a:ext cx="1314450" cy="590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接點 40"/>
          <p:cNvCxnSpPr>
            <a:stCxn id="22" idx="3"/>
          </p:cNvCxnSpPr>
          <p:nvPr/>
        </p:nvCxnSpPr>
        <p:spPr>
          <a:xfrm flipV="1">
            <a:off x="2628899" y="2762251"/>
            <a:ext cx="2466976" cy="254760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9886950" y="447675"/>
            <a:ext cx="169545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DNS</a:t>
            </a:r>
            <a:r>
              <a:rPr lang="zh-TW" altLang="en-US" sz="1400" dirty="0" smtClean="0"/>
              <a:t>查詢時發生的錯誤訊息</a:t>
            </a:r>
            <a:endParaRPr lang="zh-TW" altLang="en-US" sz="1400" dirty="0"/>
          </a:p>
        </p:txBody>
      </p:sp>
      <p:cxnSp>
        <p:nvCxnSpPr>
          <p:cNvPr id="45" name="直線單箭頭接點 44"/>
          <p:cNvCxnSpPr>
            <a:stCxn id="43" idx="2"/>
          </p:cNvCxnSpPr>
          <p:nvPr/>
        </p:nvCxnSpPr>
        <p:spPr>
          <a:xfrm>
            <a:off x="10734675" y="970895"/>
            <a:ext cx="0" cy="10769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591550" y="429309"/>
            <a:ext cx="12954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保留未用，欄位值全為</a:t>
            </a:r>
            <a:r>
              <a:rPr lang="en-US" altLang="zh-TW" sz="1400" dirty="0"/>
              <a:t>0</a:t>
            </a:r>
            <a:r>
              <a:rPr lang="zh-TW" altLang="en-US" sz="1400" dirty="0"/>
              <a:t>，不過有時當作</a:t>
            </a:r>
            <a:r>
              <a:rPr lang="en-US" altLang="zh-TW" sz="1400" dirty="0"/>
              <a:t>Rcode</a:t>
            </a:r>
            <a:r>
              <a:rPr lang="zh-TW" altLang="en-US" sz="1400" dirty="0"/>
              <a:t>欄位擴充</a:t>
            </a:r>
          </a:p>
        </p:txBody>
      </p:sp>
      <p:cxnSp>
        <p:nvCxnSpPr>
          <p:cNvPr id="48" name="直線單箭頭接點 47"/>
          <p:cNvCxnSpPr>
            <a:stCxn id="46" idx="2"/>
          </p:cNvCxnSpPr>
          <p:nvPr/>
        </p:nvCxnSpPr>
        <p:spPr>
          <a:xfrm>
            <a:off x="9239250" y="1598860"/>
            <a:ext cx="0" cy="6306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857875" y="885824"/>
            <a:ext cx="10001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識別</a:t>
            </a:r>
            <a:r>
              <a:rPr lang="en-US" altLang="zh-TW" sz="1400" dirty="0" smtClean="0"/>
              <a:t>DNS</a:t>
            </a:r>
            <a:r>
              <a:rPr lang="zh-TW" altLang="en-US" sz="1400" dirty="0" smtClean="0"/>
              <a:t>封包類型</a:t>
            </a:r>
            <a:endParaRPr lang="zh-TW" altLang="en-US" sz="1400" dirty="0"/>
          </a:p>
        </p:txBody>
      </p:sp>
      <p:cxnSp>
        <p:nvCxnSpPr>
          <p:cNvPr id="51" name="直線單箭頭接點 50"/>
          <p:cNvCxnSpPr>
            <a:stCxn id="49" idx="2"/>
          </p:cNvCxnSpPr>
          <p:nvPr/>
        </p:nvCxnSpPr>
        <p:spPr>
          <a:xfrm flipH="1">
            <a:off x="6357937" y="1409044"/>
            <a:ext cx="1" cy="6769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4533899" y="22681"/>
            <a:ext cx="132397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查詢封包為 </a:t>
            </a:r>
            <a:r>
              <a:rPr lang="en-US" altLang="zh-TW" sz="1400" dirty="0"/>
              <a:t>0 ﹔</a:t>
            </a:r>
            <a:r>
              <a:rPr lang="zh-TW" altLang="en-US" sz="1400" dirty="0"/>
              <a:t>回應為 </a:t>
            </a:r>
            <a:r>
              <a:rPr lang="en-US" altLang="zh-TW" sz="1400" dirty="0"/>
              <a:t>1 </a:t>
            </a:r>
            <a:r>
              <a:rPr lang="zh-TW" altLang="en-US" sz="1400" dirty="0"/>
              <a:t>。長度為 </a:t>
            </a:r>
            <a:r>
              <a:rPr lang="en-US" altLang="zh-TW" sz="1400" dirty="0"/>
              <a:t>1 byte </a:t>
            </a:r>
            <a:r>
              <a:rPr lang="zh-TW" altLang="en-US" sz="1400" dirty="0" smtClean="0"/>
              <a:t>。</a:t>
            </a:r>
            <a:endParaRPr lang="zh-TW" altLang="en-US" sz="1400" dirty="0"/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634038" y="761345"/>
            <a:ext cx="0" cy="12086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6357937" y="-460266"/>
            <a:ext cx="210502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共 </a:t>
            </a:r>
            <a:r>
              <a:rPr lang="en-US" altLang="zh-TW" sz="1400" dirty="0"/>
              <a:t>4 bytes </a:t>
            </a:r>
            <a:r>
              <a:rPr lang="zh-TW" altLang="en-US" sz="1400" dirty="0"/>
              <a:t>，各表示：</a:t>
            </a:r>
            <a:r>
              <a:rPr lang="en-US" altLang="zh-TW" sz="1400" dirty="0"/>
              <a:t>AA(Authoritative Answer)</a:t>
            </a:r>
            <a:r>
              <a:rPr lang="zh-TW" altLang="en-US" sz="1400" dirty="0"/>
              <a:t>、</a:t>
            </a:r>
            <a:r>
              <a:rPr lang="en-US" altLang="zh-TW" sz="1400" dirty="0"/>
              <a:t>TC(Truncation)</a:t>
            </a:r>
            <a:r>
              <a:rPr lang="zh-TW" altLang="en-US" sz="1400" dirty="0"/>
              <a:t>、</a:t>
            </a:r>
            <a:r>
              <a:rPr lang="en-US" altLang="zh-TW" sz="1400" dirty="0"/>
              <a:t>RD(Recursion Desired)</a:t>
            </a:r>
            <a:r>
              <a:rPr lang="zh-TW" altLang="en-US" sz="1400" dirty="0"/>
              <a:t>、</a:t>
            </a:r>
            <a:r>
              <a:rPr lang="en-US" altLang="zh-TW" sz="1400" dirty="0"/>
              <a:t>RA(Recursion </a:t>
            </a:r>
            <a:r>
              <a:rPr lang="en-US" altLang="zh-TW" sz="1400" dirty="0" err="1"/>
              <a:t>Avalable</a:t>
            </a:r>
            <a:r>
              <a:rPr lang="en-US" altLang="zh-TW" sz="1400" dirty="0"/>
              <a:t>)</a:t>
            </a:r>
            <a:r>
              <a:rPr lang="zh-TW" altLang="en-US" sz="1400" dirty="0"/>
              <a:t>。</a:t>
            </a:r>
          </a:p>
        </p:txBody>
      </p:sp>
      <p:cxnSp>
        <p:nvCxnSpPr>
          <p:cNvPr id="59" name="直線單箭頭接點 58"/>
          <p:cNvCxnSpPr>
            <a:stCxn id="57" idx="2"/>
          </p:cNvCxnSpPr>
          <p:nvPr/>
        </p:nvCxnSpPr>
        <p:spPr>
          <a:xfrm>
            <a:off x="7410449" y="709285"/>
            <a:ext cx="95251" cy="13385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1195386" y="167699"/>
            <a:ext cx="18240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DNS </a:t>
            </a:r>
            <a:r>
              <a:rPr lang="zh-TW" altLang="en-US" sz="1400" dirty="0"/>
              <a:t>查詢封包編號，作為確認依據。</a:t>
            </a:r>
          </a:p>
        </p:txBody>
      </p:sp>
      <p:cxnSp>
        <p:nvCxnSpPr>
          <p:cNvPr id="9220" name="直線單箭頭接點 9219"/>
          <p:cNvCxnSpPr>
            <a:stCxn id="60" idx="2"/>
          </p:cNvCxnSpPr>
          <p:nvPr/>
        </p:nvCxnSpPr>
        <p:spPr>
          <a:xfrm>
            <a:off x="2107406" y="690919"/>
            <a:ext cx="202406" cy="15386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1" name="文字方塊 9220"/>
          <p:cNvSpPr txBox="1"/>
          <p:nvPr/>
        </p:nvSpPr>
        <p:spPr>
          <a:xfrm>
            <a:off x="9875044" y="5571470"/>
            <a:ext cx="230028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每一 </a:t>
            </a:r>
            <a:r>
              <a:rPr lang="en-US" altLang="zh-TW" sz="1400" dirty="0"/>
              <a:t>Section </a:t>
            </a:r>
            <a:r>
              <a:rPr lang="zh-TW" altLang="en-US" sz="1400" dirty="0"/>
              <a:t>分為 </a:t>
            </a:r>
            <a:r>
              <a:rPr lang="en-US" altLang="zh-TW" sz="1400" dirty="0"/>
              <a:t>NAME</a:t>
            </a:r>
            <a:r>
              <a:rPr lang="zh-TW" altLang="en-US" sz="1400" dirty="0"/>
              <a:t>、</a:t>
            </a:r>
            <a:r>
              <a:rPr lang="en-US" altLang="zh-TW" sz="1400" dirty="0"/>
              <a:t>TYPE</a:t>
            </a:r>
            <a:r>
              <a:rPr lang="zh-TW" altLang="en-US" sz="1400" dirty="0"/>
              <a:t>、</a:t>
            </a:r>
            <a:r>
              <a:rPr lang="en-US" altLang="zh-TW" sz="1400" dirty="0"/>
              <a:t>CLASS </a:t>
            </a:r>
            <a:r>
              <a:rPr lang="zh-TW" altLang="en-US" sz="1400" dirty="0"/>
              <a:t>三個子欄位，分別作為查詢、應答、授權、額外記錄等封包之資訊，及各自長度。</a:t>
            </a:r>
          </a:p>
        </p:txBody>
      </p:sp>
      <p:cxnSp>
        <p:nvCxnSpPr>
          <p:cNvPr id="9234" name="直線接點 9233"/>
          <p:cNvCxnSpPr>
            <a:endCxn id="9221" idx="0"/>
          </p:cNvCxnSpPr>
          <p:nvPr/>
        </p:nvCxnSpPr>
        <p:spPr>
          <a:xfrm>
            <a:off x="9172575" y="3790950"/>
            <a:ext cx="1852613" cy="178052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6" name="直線接點 9235"/>
          <p:cNvCxnSpPr/>
          <p:nvPr/>
        </p:nvCxnSpPr>
        <p:spPr>
          <a:xfrm>
            <a:off x="9239250" y="4485620"/>
            <a:ext cx="1381125" cy="11627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8" name="直線接點 9237"/>
          <p:cNvCxnSpPr/>
          <p:nvPr/>
        </p:nvCxnSpPr>
        <p:spPr>
          <a:xfrm>
            <a:off x="9172575" y="5048250"/>
            <a:ext cx="926306" cy="6000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0" name="直線接點 9239"/>
          <p:cNvCxnSpPr/>
          <p:nvPr/>
        </p:nvCxnSpPr>
        <p:spPr>
          <a:xfrm>
            <a:off x="9067800" y="5571470"/>
            <a:ext cx="862012" cy="9245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117992"/>
            <a:ext cx="7886700" cy="1325563"/>
          </a:xfrm>
        </p:spPr>
        <p:txBody>
          <a:bodyPr/>
          <a:lstStyle/>
          <a:p>
            <a:r>
              <a:rPr lang="en-US" altLang="zh-TW" b="1" dirty="0" smtClean="0"/>
              <a:t>TCP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4021" y="1371302"/>
            <a:ext cx="5387546" cy="453072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TCP</a:t>
            </a:r>
            <a:r>
              <a:rPr lang="zh-TW" altLang="en-US" dirty="0"/>
              <a:t>是一種傳輸協定，它可以在網路用戶啓動的軟體應用過程之間建立通信會談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TCP</a:t>
            </a:r>
            <a:r>
              <a:rPr lang="zh-TW" altLang="en-US" dirty="0"/>
              <a:t>通過控制資料流量可以提供可靠的端到端資料傳送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網路</a:t>
            </a:r>
            <a:r>
              <a:rPr lang="zh-TW" altLang="en-US" dirty="0"/>
              <a:t>節點可以就資料傳輸的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“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”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[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滑動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視窗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(Sliding Window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)]</a:t>
            </a:r>
            <a:r>
              <a:rPr lang="zh-TW" altLang="en-US" dirty="0" smtClean="0"/>
              <a:t>大小</a:t>
            </a:r>
            <a:r>
              <a:rPr lang="zh-TW" altLang="en-US" dirty="0"/>
              <a:t>達成一個協定，該窗口大小規定了將要發送的資料位元組數。傳輸視窗可以根據當前的網路流量進行即時調整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68" y="678084"/>
            <a:ext cx="3332411" cy="34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03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0EA3-8FC9-42B8-BF39-85F0C3169F8F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131095"/>
            <a:ext cx="7886700" cy="5326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TCP </a:t>
            </a:r>
            <a:r>
              <a:rPr lang="zh-TW" altLang="en-US" dirty="0"/>
              <a:t>封包結構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704" y="1846382"/>
            <a:ext cx="6865492" cy="40519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43483" y="3735000"/>
            <a:ext cx="474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zh-TW" altLang="en-US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6744" y="2904003"/>
            <a:ext cx="1096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通知對方表頭中記錄了哪些有用的資訊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755900" y="3308350"/>
            <a:ext cx="2247900" cy="426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16" y="995749"/>
            <a:ext cx="6091230" cy="48664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69127" y="857250"/>
            <a:ext cx="1226618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72" y="1955144"/>
            <a:ext cx="5534572" cy="356300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30550" y="2527301"/>
            <a:ext cx="2438400" cy="901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30551" y="2616200"/>
            <a:ext cx="3860800" cy="7493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2" y="1619997"/>
            <a:ext cx="9135731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http://120.105.184.250/peiyuli/network-3/%E7%B6%B2%E8%B7%AF%E7%B0%A1%E4%BB%8B%E8%88%87%E6%8C%87%E4%BB%A4.htm</a:t>
            </a:r>
            <a:endParaRPr lang="zh-TW" alt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04941" y="1004121"/>
            <a:ext cx="431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Three-way Handshake</a:t>
            </a:r>
          </a:p>
        </p:txBody>
      </p:sp>
      <p:sp>
        <p:nvSpPr>
          <p:cNvPr id="3" name="矩形 2"/>
          <p:cNvSpPr/>
          <p:nvPr/>
        </p:nvSpPr>
        <p:spPr>
          <a:xfrm>
            <a:off x="1828800" y="2341433"/>
            <a:ext cx="28530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TCP</a:t>
            </a:r>
            <a:r>
              <a:rPr lang="zh-TW" altLang="en-US" sz="1350" dirty="0"/>
              <a:t>通訊協定實際資料傳送前，會在來源端與目的端主機以三向交握 </a:t>
            </a:r>
            <a:r>
              <a:rPr lang="en-US" altLang="zh-TW" sz="1350" dirty="0"/>
              <a:t>(three-way handshake) </a:t>
            </a:r>
            <a:r>
              <a:rPr lang="zh-TW" altLang="en-US" sz="1350" dirty="0"/>
              <a:t>的方式先建立連線，所有屬於相同訊息的 </a:t>
            </a:r>
            <a:r>
              <a:rPr lang="en-US" altLang="zh-TW" sz="1350" dirty="0"/>
              <a:t>TCP </a:t>
            </a:r>
            <a:r>
              <a:rPr lang="zh-TW" altLang="en-US" sz="1350" dirty="0"/>
              <a:t>封包，就利用此連線傳送，此種作法有助於資料傳輸的正確性。</a:t>
            </a:r>
          </a:p>
        </p:txBody>
      </p:sp>
      <p:pic>
        <p:nvPicPr>
          <p:cNvPr id="2" name="Picture 2" descr="「tcp three-way handshak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3" y="2341434"/>
            <a:ext cx="5478163" cy="30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UDP</a:t>
            </a:r>
            <a:endParaRPr lang="zh-TW" alt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4" y="1786731"/>
            <a:ext cx="10054641" cy="353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362325" y="1190625"/>
            <a:ext cx="40195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跟 </a:t>
            </a:r>
            <a:r>
              <a:rPr lang="en-US" altLang="zh-TW" sz="1400" dirty="0"/>
              <a:t>TCP </a:t>
            </a:r>
            <a:r>
              <a:rPr lang="zh-TW" altLang="en-US" sz="1400" dirty="0"/>
              <a:t>的 </a:t>
            </a:r>
            <a:r>
              <a:rPr lang="en-US" altLang="zh-TW" sz="1400" dirty="0"/>
              <a:t>Port </a:t>
            </a:r>
            <a:r>
              <a:rPr lang="zh-TW" altLang="en-US" sz="1400" dirty="0"/>
              <a:t>一樣：就是 </a:t>
            </a:r>
            <a:r>
              <a:rPr lang="en-US" altLang="zh-TW" sz="1400" dirty="0"/>
              <a:t>Socket Pair </a:t>
            </a:r>
            <a:r>
              <a:rPr lang="zh-TW" altLang="en-US" sz="1400" dirty="0"/>
              <a:t>中的兩個元素，只是給那些透過 </a:t>
            </a:r>
            <a:r>
              <a:rPr lang="en-US" altLang="zh-TW" sz="1400" dirty="0"/>
              <a:t>UDP </a:t>
            </a:r>
            <a:r>
              <a:rPr lang="zh-TW" altLang="en-US" sz="1400" dirty="0"/>
              <a:t>傳送資料的程式使用而已</a:t>
            </a:r>
            <a:r>
              <a:rPr lang="zh-TW" altLang="en-US" sz="1400" dirty="0" smtClean="0"/>
              <a:t>。</a:t>
            </a:r>
            <a:endParaRPr lang="zh-TW" altLang="en-US" sz="1400" dirty="0"/>
          </a:p>
        </p:txBody>
      </p:sp>
      <p:cxnSp>
        <p:nvCxnSpPr>
          <p:cNvPr id="5" name="肘形接點 4"/>
          <p:cNvCxnSpPr>
            <a:stCxn id="3" idx="1"/>
          </p:cNvCxnSpPr>
          <p:nvPr/>
        </p:nvCxnSpPr>
        <p:spPr>
          <a:xfrm rot="10800000" flipV="1">
            <a:off x="2724151" y="1559956"/>
            <a:ext cx="638175" cy="2097643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接點 6"/>
          <p:cNvCxnSpPr/>
          <p:nvPr/>
        </p:nvCxnSpPr>
        <p:spPr>
          <a:xfrm>
            <a:off x="7381874" y="1559957"/>
            <a:ext cx="1438275" cy="2097643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800100" y="5629275"/>
            <a:ext cx="244792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整個 </a:t>
            </a:r>
            <a:r>
              <a:rPr lang="en-US" altLang="zh-TW" sz="1400" dirty="0"/>
              <a:t>UDP </a:t>
            </a:r>
            <a:r>
              <a:rPr lang="zh-TW" altLang="en-US" sz="1400" dirty="0"/>
              <a:t>封包的長度，以位元組為單位</a:t>
            </a:r>
            <a:r>
              <a:rPr lang="en-US" altLang="zh-TW" sz="1400" dirty="0"/>
              <a:t>( byte )</a:t>
            </a:r>
            <a:r>
              <a:rPr lang="zh-TW" altLang="en-US" sz="1400" dirty="0"/>
              <a:t>，最小值為 </a:t>
            </a:r>
            <a:r>
              <a:rPr lang="en-US" altLang="zh-TW" sz="1400" dirty="0"/>
              <a:t>8 </a:t>
            </a:r>
            <a:r>
              <a:rPr lang="zh-TW" altLang="en-US" sz="1400" dirty="0"/>
              <a:t>。</a:t>
            </a:r>
            <a:endParaRPr lang="zh-TW" altLang="en-US" sz="1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10400" y="5772150"/>
            <a:ext cx="458152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封包及資料的校驗值，跟 </a:t>
            </a:r>
            <a:r>
              <a:rPr lang="en-US" altLang="zh-TW" sz="1400" dirty="0"/>
              <a:t>TCP </a:t>
            </a:r>
            <a:r>
              <a:rPr lang="zh-TW" altLang="en-US" sz="1400" dirty="0"/>
              <a:t>的 </a:t>
            </a:r>
            <a:r>
              <a:rPr lang="en-US" altLang="zh-TW" sz="1400" dirty="0"/>
              <a:t>checksum </a:t>
            </a:r>
            <a:r>
              <a:rPr lang="zh-TW" altLang="en-US" sz="1400" dirty="0"/>
              <a:t>功能一樣，用作資料完整性的檢測依據。然而，關於 </a:t>
            </a:r>
            <a:r>
              <a:rPr lang="en-US" altLang="zh-TW" sz="1400" dirty="0"/>
              <a:t>UDP </a:t>
            </a:r>
            <a:r>
              <a:rPr lang="zh-TW" altLang="en-US" sz="1400" dirty="0"/>
              <a:t>的 </a:t>
            </a:r>
            <a:r>
              <a:rPr lang="en-US" altLang="zh-TW" sz="1400" dirty="0"/>
              <a:t>checksum </a:t>
            </a:r>
            <a:r>
              <a:rPr lang="zh-TW" altLang="en-US" sz="1400" dirty="0"/>
              <a:t>計算卻有點複雜，因為其值必需連同一個所謂的 </a:t>
            </a:r>
            <a:r>
              <a:rPr lang="en-US" altLang="zh-TW" sz="1400" b="1" dirty="0"/>
              <a:t>UDP </a:t>
            </a:r>
            <a:r>
              <a:rPr lang="zh-TW" altLang="en-US" sz="1400" b="1" dirty="0"/>
              <a:t>虛擬表頭</a:t>
            </a:r>
            <a:r>
              <a:rPr lang="en-US" altLang="zh-TW" sz="1400" dirty="0"/>
              <a:t>(UDP Pseudo Header) </a:t>
            </a:r>
            <a:r>
              <a:rPr lang="zh-TW" altLang="en-US" sz="1400" dirty="0"/>
              <a:t>一起計算的。</a:t>
            </a:r>
            <a:endParaRPr lang="zh-TW" altLang="en-US" sz="1400" dirty="0"/>
          </a:p>
        </p:txBody>
      </p:sp>
      <p:cxnSp>
        <p:nvCxnSpPr>
          <p:cNvPr id="11" name="直線單箭頭接點 10"/>
          <p:cNvCxnSpPr>
            <a:stCxn id="8" idx="0"/>
          </p:cNvCxnSpPr>
          <p:nvPr/>
        </p:nvCxnSpPr>
        <p:spPr>
          <a:xfrm flipH="1" flipV="1">
            <a:off x="2024062" y="4371975"/>
            <a:ext cx="1" cy="1257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9" idx="0"/>
          </p:cNvCxnSpPr>
          <p:nvPr/>
        </p:nvCxnSpPr>
        <p:spPr>
          <a:xfrm flipH="1" flipV="1">
            <a:off x="9191625" y="4371975"/>
            <a:ext cx="109538" cy="14001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6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438275" y="200023"/>
            <a:ext cx="28956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表示的是 </a:t>
            </a:r>
            <a:r>
              <a:rPr lang="en-US" altLang="zh-TW" sz="1400" dirty="0"/>
              <a:t>IP </a:t>
            </a:r>
            <a:r>
              <a:rPr lang="zh-TW" altLang="en-US" sz="1400" dirty="0"/>
              <a:t>規格版本</a:t>
            </a:r>
            <a:r>
              <a:rPr lang="en-US" altLang="zh-TW" sz="1400" dirty="0"/>
              <a:t>﹐</a:t>
            </a:r>
            <a:r>
              <a:rPr lang="zh-TW" altLang="en-US" sz="1400" dirty="0"/>
              <a:t>目前的 </a:t>
            </a:r>
            <a:r>
              <a:rPr lang="en-US" altLang="zh-TW" sz="1400" dirty="0"/>
              <a:t>IP </a:t>
            </a:r>
            <a:r>
              <a:rPr lang="zh-TW" altLang="en-US" sz="1400" dirty="0"/>
              <a:t>規格多為版本 </a:t>
            </a:r>
            <a:r>
              <a:rPr lang="en-US" altLang="zh-TW" sz="1400" dirty="0"/>
              <a:t>4 (version 4)﹐</a:t>
            </a:r>
            <a:r>
              <a:rPr lang="zh-TW" altLang="en-US" sz="1400" dirty="0"/>
              <a:t>所以這裡的數值通常為 </a:t>
            </a:r>
            <a:r>
              <a:rPr lang="en-US" altLang="zh-TW" sz="1400" dirty="0"/>
              <a:t>0x4 (</a:t>
            </a:r>
            <a:r>
              <a:rPr lang="zh-TW" altLang="en-US" sz="1400" dirty="0"/>
              <a:t>注意</a:t>
            </a:r>
            <a:r>
              <a:rPr lang="en-US" altLang="zh-TW" sz="1400" dirty="0"/>
              <a:t>﹕</a:t>
            </a:r>
            <a:r>
              <a:rPr lang="zh-TW" altLang="en-US" sz="1400" dirty="0"/>
              <a:t>封包使用的數字通常都是十六進位的</a:t>
            </a:r>
            <a:r>
              <a:rPr lang="en-US" altLang="zh-TW" sz="1400" dirty="0"/>
              <a:t>)</a:t>
            </a:r>
            <a:r>
              <a:rPr lang="zh-TW" altLang="en-US" sz="1400" dirty="0"/>
              <a:t>。</a:t>
            </a:r>
            <a:endParaRPr lang="zh-TW" altLang="en-US" sz="1400" dirty="0"/>
          </a:p>
        </p:txBody>
      </p:sp>
      <p:cxnSp>
        <p:nvCxnSpPr>
          <p:cNvPr id="5" name="肘形接點 4"/>
          <p:cNvCxnSpPr>
            <a:stCxn id="3" idx="1"/>
          </p:cNvCxnSpPr>
          <p:nvPr/>
        </p:nvCxnSpPr>
        <p:spPr>
          <a:xfrm rot="10800000" flipV="1">
            <a:off x="1362075" y="677076"/>
            <a:ext cx="76200" cy="923123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87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4649</Words>
  <Application>Microsoft Office PowerPoint</Application>
  <PresentationFormat>自訂</PresentationFormat>
  <Paragraphs>352</Paragraphs>
  <Slides>73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5" baseType="lpstr">
      <vt:lpstr>Office 佈景主題</vt:lpstr>
      <vt:lpstr>點陣圖影像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dns format</vt:lpstr>
      <vt:lpstr>UDP</vt:lpstr>
      <vt:lpstr>IP</vt:lpstr>
      <vt:lpstr>IP</vt:lpstr>
      <vt:lpstr>IP</vt:lpstr>
      <vt:lpstr>IP</vt:lpstr>
      <vt:lpstr>IP</vt:lpstr>
      <vt:lpstr>IP</vt:lpstr>
      <vt:lpstr>IP</vt:lpstr>
      <vt:lpstr>IP</vt:lpstr>
      <vt:lpstr>IP</vt:lpstr>
      <vt:lpstr>IP</vt:lpstr>
      <vt:lpstr>TCP</vt:lpstr>
      <vt:lpstr>TCP</vt:lpstr>
      <vt:lpstr>TCP</vt:lpstr>
      <vt:lpstr>TCP</vt:lpstr>
      <vt:lpstr>TCP</vt:lpstr>
      <vt:lpstr>TCP</vt:lpstr>
      <vt:lpstr>TCP</vt:lpstr>
      <vt:lpstr>TCP</vt:lpstr>
      <vt:lpstr>TCP</vt:lpstr>
      <vt:lpstr>20 30  31</vt:lpstr>
      <vt:lpstr>PowerPoint 簡報</vt:lpstr>
      <vt:lpstr>PowerPoint 簡報</vt:lpstr>
      <vt:lpstr>使用Display Filter挑選要檢查的封包 設定顯示篩檢</vt:lpstr>
      <vt:lpstr>網路協定:: OSI Model | TCP/IP Protocal</vt:lpstr>
      <vt:lpstr>PowerPoint 簡報</vt:lpstr>
      <vt:lpstr>DNS 名稱解析</vt:lpstr>
      <vt:lpstr>PowerPoint 簡報</vt:lpstr>
      <vt:lpstr>PowerPoint 簡報</vt:lpstr>
      <vt:lpstr>完整網域名稱 (FQDN, Fully Qualified Domain Name)</vt:lpstr>
      <vt:lpstr>名稱解析[早期作法]::使用Host file (主機檔案) </vt:lpstr>
      <vt:lpstr>PowerPoint 簡報</vt:lpstr>
      <vt:lpstr>網域名稱的結構</vt:lpstr>
      <vt:lpstr>網域名稱系統階層的規格</vt:lpstr>
      <vt:lpstr>(3) 目前網域名稱系統階層的規格</vt:lpstr>
      <vt:lpstr>DNS 名稱查詢流程</vt:lpstr>
      <vt:lpstr>完整的DNS查詢流程</vt:lpstr>
      <vt:lpstr>DNS 封包格式</vt:lpstr>
      <vt:lpstr>DNS 封包表頭</vt:lpstr>
      <vt:lpstr>Answer Section (回應部分)</vt:lpstr>
      <vt:lpstr>資源紀錄類型 resource record type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針對DNS的攻擊</vt:lpstr>
      <vt:lpstr>PowerPoint 簡報</vt:lpstr>
      <vt:lpstr>PowerPoint 簡報</vt:lpstr>
      <vt:lpstr>PowerPoint 簡報</vt:lpstr>
      <vt:lpstr>UDP </vt:lpstr>
      <vt:lpstr>PowerPoint 簡報</vt:lpstr>
      <vt:lpstr>PowerPoint 簡報</vt:lpstr>
      <vt:lpstr>PowerPoint 簡報</vt:lpstr>
      <vt:lpstr>PowerPoint 簡報</vt:lpstr>
      <vt:lpstr>IP 路由</vt:lpstr>
      <vt:lpstr>IP 封包表頭結構 IP Header</vt:lpstr>
      <vt:lpstr>PowerPoint 簡報</vt:lpstr>
      <vt:lpstr>PowerPoint 簡報</vt:lpstr>
      <vt:lpstr>來源位址:192.168.2.139 </vt:lpstr>
      <vt:lpstr>PowerPoint 簡報</vt:lpstr>
      <vt:lpstr>TCP </vt:lpstr>
      <vt:lpstr>TCP 封包結構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TCP/IP網路協定分析</dc:title>
  <dc:creator>BREAKALLCTF{Letmeseesee}</dc:creator>
  <cp:lastModifiedBy>user</cp:lastModifiedBy>
  <cp:revision>21</cp:revision>
  <dcterms:created xsi:type="dcterms:W3CDTF">2019-10-01T08:20:58Z</dcterms:created>
  <dcterms:modified xsi:type="dcterms:W3CDTF">2019-10-04T14:15:55Z</dcterms:modified>
</cp:coreProperties>
</file>